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90" r:id="rId2"/>
    <p:sldId id="445" r:id="rId3"/>
    <p:sldId id="292" r:id="rId4"/>
    <p:sldId id="458" r:id="rId5"/>
    <p:sldId id="293" r:id="rId6"/>
    <p:sldId id="294" r:id="rId7"/>
    <p:sldId id="295" r:id="rId8"/>
    <p:sldId id="305" r:id="rId9"/>
    <p:sldId id="307" r:id="rId10"/>
    <p:sldId id="306" r:id="rId11"/>
    <p:sldId id="309" r:id="rId12"/>
    <p:sldId id="310" r:id="rId13"/>
    <p:sldId id="308" r:id="rId14"/>
    <p:sldId id="311" r:id="rId15"/>
    <p:sldId id="312" r:id="rId16"/>
    <p:sldId id="316" r:id="rId17"/>
    <p:sldId id="313" r:id="rId18"/>
    <p:sldId id="315" r:id="rId19"/>
    <p:sldId id="314" r:id="rId20"/>
    <p:sldId id="317" r:id="rId21"/>
    <p:sldId id="319" r:id="rId22"/>
    <p:sldId id="446" r:id="rId23"/>
    <p:sldId id="296" r:id="rId24"/>
    <p:sldId id="297" r:id="rId25"/>
    <p:sldId id="298" r:id="rId26"/>
    <p:sldId id="299" r:id="rId27"/>
    <p:sldId id="300" r:id="rId28"/>
    <p:sldId id="302" r:id="rId29"/>
    <p:sldId id="303" r:id="rId30"/>
    <p:sldId id="304" r:id="rId31"/>
    <p:sldId id="301" r:id="rId32"/>
    <p:sldId id="321" r:id="rId33"/>
    <p:sldId id="320" r:id="rId34"/>
    <p:sldId id="334" r:id="rId35"/>
    <p:sldId id="323" r:id="rId36"/>
    <p:sldId id="352" r:id="rId37"/>
    <p:sldId id="325" r:id="rId38"/>
    <p:sldId id="322" r:id="rId39"/>
    <p:sldId id="447" r:id="rId40"/>
    <p:sldId id="455" r:id="rId41"/>
    <p:sldId id="327" r:id="rId42"/>
    <p:sldId id="342" r:id="rId43"/>
    <p:sldId id="335" r:id="rId44"/>
    <p:sldId id="344" r:id="rId45"/>
    <p:sldId id="330" r:id="rId46"/>
    <p:sldId id="345" r:id="rId47"/>
    <p:sldId id="404" r:id="rId48"/>
    <p:sldId id="408" r:id="rId49"/>
    <p:sldId id="360" r:id="rId50"/>
    <p:sldId id="351" r:id="rId51"/>
    <p:sldId id="346" r:id="rId52"/>
    <p:sldId id="348" r:id="rId53"/>
    <p:sldId id="349" r:id="rId54"/>
    <p:sldId id="350" r:id="rId55"/>
    <p:sldId id="354" r:id="rId56"/>
    <p:sldId id="353" r:id="rId57"/>
    <p:sldId id="338" r:id="rId58"/>
    <p:sldId id="359" r:id="rId59"/>
    <p:sldId id="409" r:id="rId60"/>
    <p:sldId id="339" r:id="rId61"/>
    <p:sldId id="355" r:id="rId62"/>
    <p:sldId id="357" r:id="rId63"/>
    <p:sldId id="428" r:id="rId64"/>
    <p:sldId id="427" r:id="rId65"/>
    <p:sldId id="356" r:id="rId66"/>
    <p:sldId id="358" r:id="rId67"/>
    <p:sldId id="426" r:id="rId68"/>
    <p:sldId id="459" r:id="rId69"/>
    <p:sldId id="454" r:id="rId70"/>
    <p:sldId id="396" r:id="rId71"/>
    <p:sldId id="400" r:id="rId72"/>
    <p:sldId id="401" r:id="rId73"/>
    <p:sldId id="402" r:id="rId74"/>
    <p:sldId id="460" r:id="rId75"/>
    <p:sldId id="366" r:id="rId76"/>
    <p:sldId id="405" r:id="rId77"/>
    <p:sldId id="406" r:id="rId78"/>
    <p:sldId id="398" r:id="rId79"/>
    <p:sldId id="453" r:id="rId80"/>
    <p:sldId id="407" r:id="rId81"/>
    <p:sldId id="289" r:id="rId82"/>
    <p:sldId id="411" r:id="rId83"/>
    <p:sldId id="452" r:id="rId84"/>
    <p:sldId id="433" r:id="rId85"/>
    <p:sldId id="431" r:id="rId86"/>
    <p:sldId id="329" r:id="rId87"/>
    <p:sldId id="434" r:id="rId88"/>
    <p:sldId id="416" r:id="rId89"/>
    <p:sldId id="418" r:id="rId90"/>
    <p:sldId id="256" r:id="rId91"/>
    <p:sldId id="420" r:id="rId92"/>
    <p:sldId id="272" r:id="rId93"/>
    <p:sldId id="421" r:id="rId94"/>
    <p:sldId id="422" r:id="rId95"/>
    <p:sldId id="432" r:id="rId96"/>
    <p:sldId id="424" r:id="rId97"/>
    <p:sldId id="263" r:id="rId98"/>
    <p:sldId id="262" r:id="rId99"/>
    <p:sldId id="395" r:id="rId100"/>
    <p:sldId id="461" r:id="rId101"/>
    <p:sldId id="449" r:id="rId102"/>
    <p:sldId id="361" r:id="rId103"/>
    <p:sldId id="435" r:id="rId104"/>
    <p:sldId id="362" r:id="rId105"/>
    <p:sldId id="457" r:id="rId106"/>
    <p:sldId id="450" r:id="rId107"/>
    <p:sldId id="393" r:id="rId108"/>
    <p:sldId id="442" r:id="rId109"/>
    <p:sldId id="437" r:id="rId110"/>
    <p:sldId id="380" r:id="rId111"/>
    <p:sldId id="381" r:id="rId112"/>
    <p:sldId id="382" r:id="rId113"/>
    <p:sldId id="439" r:id="rId114"/>
    <p:sldId id="440" r:id="rId115"/>
    <p:sldId id="441" r:id="rId116"/>
    <p:sldId id="372" r:id="rId117"/>
    <p:sldId id="371" r:id="rId118"/>
    <p:sldId id="443" r:id="rId119"/>
    <p:sldId id="444" r:id="rId120"/>
    <p:sldId id="451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3" autoAdjust="0"/>
    <p:restoredTop sz="94650" autoAdjust="0"/>
  </p:normalViewPr>
  <p:slideViewPr>
    <p:cSldViewPr snapToGrid="0">
      <p:cViewPr varScale="1">
        <p:scale>
          <a:sx n="101" d="100"/>
          <a:sy n="101" d="100"/>
        </p:scale>
        <p:origin x="-90" y="-114"/>
      </p:cViewPr>
      <p:guideLst>
        <p:guide orient="horz" pos="3865"/>
        <p:guide pos="2883"/>
      </p:guideLst>
    </p:cSldViewPr>
  </p:slideViewPr>
  <p:outlineViewPr>
    <p:cViewPr>
      <p:scale>
        <a:sx n="33" d="100"/>
        <a:sy n="33" d="100"/>
      </p:scale>
      <p:origin x="0" y="136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8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image" Target="../media/image150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44C31-D777-4545-B122-02815922D1DA}" type="datetimeFigureOut">
              <a:rPr lang="en-US" smtClean="0"/>
              <a:pPr/>
              <a:t>11/10/2014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6FC83-E1E1-43ED-B4D0-399A0DC93A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741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varian_cancer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Breast_cancer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D29F6-3F75-4FC2-A7E4-498D63E488DB}" type="slidenum">
              <a:rPr lang="en-US"/>
              <a:pPr/>
              <a:t>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Vitalism = only animals could make these materials because of their vital force </a:t>
            </a:r>
          </a:p>
          <a:p>
            <a:r>
              <a:rPr lang="en-US"/>
              <a:t>Urea made in the liver, processed by the kidneys</a:t>
            </a:r>
          </a:p>
          <a:p>
            <a:r>
              <a:rPr lang="en-US"/>
              <a:t>Taxol = lung, </a:t>
            </a:r>
            <a:r>
              <a:rPr lang="en-US">
                <a:hlinkClick r:id="rId3" tooltip="Ovarian cancer"/>
              </a:rPr>
              <a:t>ovarian</a:t>
            </a:r>
            <a:r>
              <a:rPr lang="en-US"/>
              <a:t>, </a:t>
            </a:r>
            <a:r>
              <a:rPr lang="en-US">
                <a:hlinkClick r:id="rId4" tooltip="Breast cancer"/>
              </a:rPr>
              <a:t>breast cancer</a:t>
            </a:r>
            <a:r>
              <a:rPr lang="en-US"/>
              <a:t>, head and neck cancer drug (Used in cancer Chemotherapy, inhibits cell division)</a:t>
            </a:r>
          </a:p>
          <a:p>
            <a:r>
              <a:rPr lang="en-US"/>
              <a:t>	Isolated from the Pacific Yew </a:t>
            </a:r>
          </a:p>
          <a:p>
            <a:r>
              <a:rPr lang="en-US"/>
              <a:t>113 atoms organized in a very specific way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B4105-D597-49C1-8BEF-03CD4DBED035}" type="slidenum">
              <a:rPr lang="en-US"/>
              <a:pPr/>
              <a:t>64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BDAB5-6094-47E6-B584-EB941F159596}" type="slidenum">
              <a:rPr lang="en-US"/>
              <a:pPr/>
              <a:t>65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9B8881-CD73-4F67-849E-919E89AFA88C}" type="slidenum">
              <a:rPr lang="en-US"/>
              <a:pPr/>
              <a:t>66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B1A75-ED8A-4194-A3D6-23BC7E07A86E}" type="slidenum">
              <a:rPr lang="en-US"/>
              <a:pPr/>
              <a:t>68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75F02-98FC-4BAC-9A48-8C0C7CA84AFC}" type="slidenum">
              <a:rPr lang="en-US"/>
              <a:pPr/>
              <a:t>75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FC83-E1E1-43ED-B4D0-399A0DC93A9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EB6C1-9509-4515-9C60-FC02940E2E81}" type="slidenum">
              <a:rPr lang="en-US"/>
              <a:pPr/>
              <a:t>104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4E86DD-D963-4463-9DDF-34F3BC1A93A1}" type="slidenum">
              <a:rPr lang="en-US" altLang="en-US" sz="1200" baseline="0" smtClean="0"/>
              <a:pPr eaLnBrk="1" hangingPunct="1"/>
              <a:t>108</a:t>
            </a:fld>
            <a:endParaRPr lang="en-US" altLang="en-US" sz="1200" baseline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fld id="{CD593950-6F54-4FB6-B5D7-83E018BA2A80}" type="slidenum">
              <a:rPr lang="en-US" altLang="en-US" sz="1200" baseline="0" smtClean="0"/>
              <a:pPr/>
              <a:t>111</a:t>
            </a:fld>
            <a:endParaRPr lang="en-US" altLang="en-US" sz="1200" baseline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1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fld id="{41BB4F4D-23A3-43F0-9D94-2F18FCDFCDFE}" type="slidenum">
              <a:rPr lang="en-US" altLang="en-US" sz="1200" baseline="0" smtClean="0"/>
              <a:pPr/>
              <a:t>112</a:t>
            </a:fld>
            <a:endParaRPr lang="en-US" altLang="en-US" sz="1200" baseline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" pitchFamily="1" charset="0"/>
              </a:rPr>
              <a:t>Bridging possibilities as well (eta 2)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Precipitation and conductance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FE8B-A1D7-4966-A62B-C1F90B2709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591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FC83-E1E1-43ED-B4D0-399A0DC93A9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1F5C0-85D2-48C6-B0F5-E4D1341A975F}" type="slidenum">
              <a:rPr lang="en-US"/>
              <a:pPr/>
              <a:t>57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B1A75-ED8A-4194-A3D6-23BC7E07A86E}" type="slidenum">
              <a:rPr lang="en-US"/>
              <a:pPr/>
              <a:t>58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B1A75-ED8A-4194-A3D6-23BC7E07A86E}" type="slidenum">
              <a:rPr lang="en-US"/>
              <a:pPr/>
              <a:t>59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08223-73A3-4791-A3AE-BB363303A645}" type="slidenum">
              <a:rPr lang="en-US"/>
              <a:pPr/>
              <a:t>61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B4105-D597-49C1-8BEF-03CD4DBED035}" type="slidenum">
              <a:rPr lang="en-US"/>
              <a:pPr/>
              <a:t>62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 is the exchange 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FC83-E1E1-43ED-B4D0-399A0DC93A9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E7D4-F306-4B9D-A4AB-61F91DF4DE39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A6D0-2603-4268-9641-97B804BC1120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0E1B-5398-498D-A57D-16296FB5F0F5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B0ED9-DCF5-4AF9-8579-19DF472712D3}" type="datetime1">
              <a:rPr lang="en-US" altLang="en-US" smtClean="0"/>
              <a:pPr>
                <a:defRPr/>
              </a:pPr>
              <a:t>11/10/2014</a:t>
            </a:fld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B85B4-2BDD-4C41-835D-861ED5359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B352-6C25-4CCC-B264-6FFE4694E77F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9C28-AD04-46CF-A34F-C8BB9A3A6B77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01956-99AE-4D89-9CB8-10FA3460566B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75AF-0FDE-4337-BA32-8889E287F8DF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1972-1012-45B8-B4E6-87B516C3229B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6537-BB39-4637-932C-308E581AD6E4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FB7C8-211D-4B6B-91AE-423C6632D101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6847-DEED-4A0B-AA38-42C51EB7D26C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93E39-1665-486F-BA35-DFB778D1931C}" type="datetime1">
              <a:rPr lang="en-US" smtClean="0"/>
              <a:pPr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2/2f/Nidmg.png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://upload.wikimedia.org/wikipedia/commons/0/03/Ni(acac)2(H2O)2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Ferroin-cation-3D-balls.png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hyperlink" Target="http://upload.wikimedia.org/wikipedia/commons/d/de/Dichlorobis(ethylenediamine)nickel.png" TargetMode="External"/><Relationship Id="rId9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29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131.bin"/><Relationship Id="rId4" Type="http://schemas.openxmlformats.org/officeDocument/2006/relationships/oleObject" Target="../embeddings/oleObject130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oleObject" Target="../embeddings/oleObject132.bin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5.png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Relationship Id="rId14" Type="http://schemas.openxmlformats.org/officeDocument/2006/relationships/oleObject" Target="../embeddings/oleObject31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41.bin"/><Relationship Id="rId18" Type="http://schemas.openxmlformats.org/officeDocument/2006/relationships/oleObject" Target="../embeddings/oleObject46.bin"/><Relationship Id="rId26" Type="http://schemas.openxmlformats.org/officeDocument/2006/relationships/oleObject" Target="../embeddings/oleObject54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49.bin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40.bin"/><Relationship Id="rId17" Type="http://schemas.openxmlformats.org/officeDocument/2006/relationships/oleObject" Target="../embeddings/oleObject45.bin"/><Relationship Id="rId25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8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9.bin"/><Relationship Id="rId24" Type="http://schemas.openxmlformats.org/officeDocument/2006/relationships/oleObject" Target="../embeddings/oleObject52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43.bin"/><Relationship Id="rId23" Type="http://schemas.openxmlformats.org/officeDocument/2006/relationships/oleObject" Target="../embeddings/oleObject51.bin"/><Relationship Id="rId10" Type="http://schemas.openxmlformats.org/officeDocument/2006/relationships/oleObject" Target="../embeddings/oleObject38.bin"/><Relationship Id="rId19" Type="http://schemas.openxmlformats.org/officeDocument/2006/relationships/oleObject" Target="../embeddings/oleObject47.bin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7.bin"/><Relationship Id="rId14" Type="http://schemas.openxmlformats.org/officeDocument/2006/relationships/oleObject" Target="../embeddings/oleObject42.bin"/><Relationship Id="rId22" Type="http://schemas.openxmlformats.org/officeDocument/2006/relationships/oleObject" Target="../embeddings/oleObject50.bin"/><Relationship Id="rId27" Type="http://schemas.openxmlformats.org/officeDocument/2006/relationships/oleObject" Target="../embeddings/oleObject55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oleObject" Target="../embeddings/oleObject66.bin"/><Relationship Id="rId18" Type="http://schemas.openxmlformats.org/officeDocument/2006/relationships/oleObject" Target="../embeddings/oleObject71.bin"/><Relationship Id="rId26" Type="http://schemas.openxmlformats.org/officeDocument/2006/relationships/oleObject" Target="../embeddings/oleObject79.bin"/><Relationship Id="rId3" Type="http://schemas.openxmlformats.org/officeDocument/2006/relationships/oleObject" Target="../embeddings/oleObject56.bin"/><Relationship Id="rId21" Type="http://schemas.openxmlformats.org/officeDocument/2006/relationships/oleObject" Target="../embeddings/oleObject74.bin"/><Relationship Id="rId7" Type="http://schemas.openxmlformats.org/officeDocument/2006/relationships/oleObject" Target="../embeddings/oleObject60.bin"/><Relationship Id="rId12" Type="http://schemas.openxmlformats.org/officeDocument/2006/relationships/oleObject" Target="../embeddings/oleObject65.bin"/><Relationship Id="rId17" Type="http://schemas.openxmlformats.org/officeDocument/2006/relationships/oleObject" Target="../embeddings/oleObject70.bin"/><Relationship Id="rId25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3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9.bin"/><Relationship Id="rId11" Type="http://schemas.openxmlformats.org/officeDocument/2006/relationships/oleObject" Target="../embeddings/oleObject64.bin"/><Relationship Id="rId24" Type="http://schemas.openxmlformats.org/officeDocument/2006/relationships/oleObject" Target="../embeddings/oleObject77.bin"/><Relationship Id="rId5" Type="http://schemas.openxmlformats.org/officeDocument/2006/relationships/oleObject" Target="../embeddings/oleObject58.bin"/><Relationship Id="rId15" Type="http://schemas.openxmlformats.org/officeDocument/2006/relationships/oleObject" Target="../embeddings/oleObject68.bin"/><Relationship Id="rId23" Type="http://schemas.openxmlformats.org/officeDocument/2006/relationships/oleObject" Target="../embeddings/oleObject76.bin"/><Relationship Id="rId10" Type="http://schemas.openxmlformats.org/officeDocument/2006/relationships/oleObject" Target="../embeddings/oleObject63.bin"/><Relationship Id="rId19" Type="http://schemas.openxmlformats.org/officeDocument/2006/relationships/oleObject" Target="../embeddings/oleObject72.bin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7.bin"/><Relationship Id="rId22" Type="http://schemas.openxmlformats.org/officeDocument/2006/relationships/oleObject" Target="../embeddings/oleObject75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8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oleObject" Target="../embeddings/oleObject92.bin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6.bin"/><Relationship Id="rId12" Type="http://schemas.openxmlformats.org/officeDocument/2006/relationships/oleObject" Target="../embeddings/oleObject91.bin"/><Relationship Id="rId17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5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5.bin"/><Relationship Id="rId11" Type="http://schemas.openxmlformats.org/officeDocument/2006/relationships/oleObject" Target="../embeddings/oleObject90.bin"/><Relationship Id="rId5" Type="http://schemas.openxmlformats.org/officeDocument/2006/relationships/oleObject" Target="../embeddings/oleObject84.bin"/><Relationship Id="rId15" Type="http://schemas.openxmlformats.org/officeDocument/2006/relationships/oleObject" Target="../embeddings/oleObject94.bin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3.bin"/><Relationship Id="rId9" Type="http://schemas.openxmlformats.org/officeDocument/2006/relationships/oleObject" Target="../embeddings/oleObject88.bin"/><Relationship Id="rId14" Type="http://schemas.openxmlformats.org/officeDocument/2006/relationships/oleObject" Target="../embeddings/oleObject9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1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10" Type="http://schemas.openxmlformats.org/officeDocument/2006/relationships/oleObject" Target="../embeddings/oleObject103.bin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102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06.bin"/><Relationship Id="rId5" Type="http://schemas.openxmlformats.org/officeDocument/2006/relationships/oleObject" Target="../embeddings/oleObject105.bin"/><Relationship Id="rId4" Type="http://schemas.openxmlformats.org/officeDocument/2006/relationships/oleObject" Target="../embeddings/oleObject104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13" Type="http://schemas.openxmlformats.org/officeDocument/2006/relationships/oleObject" Target="../embeddings/oleObject118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2.bin"/><Relationship Id="rId12" Type="http://schemas.openxmlformats.org/officeDocument/2006/relationships/oleObject" Target="../embeddings/oleObject1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11.bin"/><Relationship Id="rId11" Type="http://schemas.openxmlformats.org/officeDocument/2006/relationships/oleObject" Target="../embeddings/oleObject116.bin"/><Relationship Id="rId5" Type="http://schemas.openxmlformats.org/officeDocument/2006/relationships/oleObject" Target="../embeddings/oleObject110.bin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09.bin"/><Relationship Id="rId9" Type="http://schemas.openxmlformats.org/officeDocument/2006/relationships/oleObject" Target="../embeddings/oleObject11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gif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oleObject" Target="../embeddings/oleObject119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121.bin"/><Relationship Id="rId4" Type="http://schemas.openxmlformats.org/officeDocument/2006/relationships/oleObject" Target="../embeddings/oleObject120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00.png"/><Relationship Id="rId4" Type="http://schemas.openxmlformats.org/officeDocument/2006/relationships/oleObject" Target="../embeddings/oleObject124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125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oleObject" Target="../embeddings/oleObject12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oleObject" Target="../embeddings/oleObject8.bin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oleObject" Target="../embeddings/oleObject12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2.8: Coordination Chemistry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 smtClean="0"/>
              <a:t>Bidentate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Ligands</a:t>
            </a:r>
            <a:endParaRPr lang="en-US" sz="4000" u="sng" dirty="0"/>
          </a:p>
        </p:txBody>
      </p:sp>
      <p:pic>
        <p:nvPicPr>
          <p:cNvPr id="7" name="Picture 8" descr="File:Ni(acac)2(H2O)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85" y="1571896"/>
            <a:ext cx="13716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0" descr="File:Dichlorobis(ethylenediamine)nickel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1" y="330925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upload.wikimedia.org/wikipedia/commons/thumb/5/59/Ferroin-cation-3D-balls.png/200px-Ferroin-cation-3D-balls.png">
            <a:hlinkClick r:id="rId6" tooltip="The structure of the [Fe(o-phen)3]2+ complex cation in ferroi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12" y="3069499"/>
            <a:ext cx="1782663" cy="190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File:Nidmg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11" y="5153298"/>
            <a:ext cx="16462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4141" y="942976"/>
            <a:ext cx="5630090" cy="590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" y="843689"/>
            <a:ext cx="9087612" cy="604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pic>
        <p:nvPicPr>
          <p:cNvPr id="1026" name="Picture 2" descr="http://onlinelibrary.wiley.com/store/10.1002/anie.201204100/asset/image_m/mcontent.gif?v=1&amp;s=dfeb6c741bbd29689076ca4dd6eb2cb393e418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910" y="1531171"/>
            <a:ext cx="2974901" cy="426589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0421" y="5416062"/>
            <a:ext cx="3866102" cy="558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err="1" smtClean="0"/>
              <a:t>Jahn</a:t>
            </a:r>
            <a:r>
              <a:rPr lang="en-US" sz="4000" u="sng" dirty="0" smtClean="0"/>
              <a:t>-Teller Distortion</a:t>
            </a:r>
            <a:endParaRPr lang="en-US" sz="4000" u="sng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7650" y="1130789"/>
            <a:ext cx="76049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b="1" dirty="0" err="1">
                <a:cs typeface="Arial" pitchFamily="34" charset="0"/>
              </a:rPr>
              <a:t>Jahn</a:t>
            </a:r>
            <a:r>
              <a:rPr lang="en-US" sz="2000" b="1" dirty="0">
                <a:cs typeface="Arial" pitchFamily="34" charset="0"/>
              </a:rPr>
              <a:t>-Teller theorem</a:t>
            </a:r>
            <a:r>
              <a:rPr lang="en-US" sz="2000" dirty="0">
                <a:cs typeface="Arial" pitchFamily="34" charset="0"/>
              </a:rPr>
              <a:t>:</a:t>
            </a:r>
          </a:p>
          <a:p>
            <a:pPr algn="ctr" eaLnBrk="1" hangingPunct="1"/>
            <a:r>
              <a:rPr lang="en-US" sz="2000" dirty="0">
                <a:cs typeface="Arial" pitchFamily="34" charset="0"/>
              </a:rPr>
              <a:t> “there cannot be unequal occupation of </a:t>
            </a:r>
            <a:r>
              <a:rPr lang="en-US" sz="2000" dirty="0" err="1">
                <a:cs typeface="Arial" pitchFamily="34" charset="0"/>
              </a:rPr>
              <a:t>orbitals</a:t>
            </a:r>
            <a:r>
              <a:rPr lang="en-US" sz="2000" dirty="0">
                <a:cs typeface="Arial" pitchFamily="34" charset="0"/>
              </a:rPr>
              <a:t> with identical energy”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23707" y="1914085"/>
            <a:ext cx="5487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cs typeface="Arial" pitchFamily="34" charset="0"/>
              </a:rPr>
              <a:t>Molecules will distort to eliminate the </a:t>
            </a:r>
            <a:r>
              <a:rPr lang="en-US" sz="2000" dirty="0" smtClean="0">
                <a:cs typeface="Arial" pitchFamily="34" charset="0"/>
              </a:rPr>
              <a:t>degeneracy!</a:t>
            </a:r>
            <a:endParaRPr lang="en-US" sz="2000" dirty="0"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25197" y="285045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4"/>
          <p:cNvGraphicFramePr>
            <a:graphicFrameLocks noChangeAspect="1"/>
          </p:cNvGraphicFramePr>
          <p:nvPr/>
        </p:nvGraphicFramePr>
        <p:xfrm>
          <a:off x="3249141" y="2633856"/>
          <a:ext cx="90488" cy="404812"/>
        </p:xfrm>
        <a:graphic>
          <a:graphicData uri="http://schemas.openxmlformats.org/presentationml/2006/ole">
            <p:oleObj spid="_x0000_s176140" name="CS ChemDraw Drawing" r:id="rId3" imgW="91035" imgH="405000" progId="ChemDraw.Document.6.0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674209" y="284862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2875406" y="2478789"/>
            <a:ext cx="0" cy="74914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77953" y="2688108"/>
            <a:ext cx="27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</a:t>
            </a:r>
            <a:endParaRPr lang="en-US" sz="20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74190" y="3096434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/>
        </p:nvGraphicFramePr>
        <p:xfrm>
          <a:off x="5098134" y="2879833"/>
          <a:ext cx="90488" cy="404812"/>
        </p:xfrm>
        <a:graphic>
          <a:graphicData uri="http://schemas.openxmlformats.org/presentationml/2006/ole">
            <p:oleObj spid="_x0000_s176141" name="CS ChemDraw Drawing" r:id="rId4" imgW="91035" imgH="405000" progId="ChemDraw.Document.6.0">
              <p:embed/>
            </p:oleObj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4983377" y="2622010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6763" y="3437256"/>
            <a:ext cx="122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Distortion</a:t>
            </a:r>
            <a:endParaRPr lang="en-US" dirty="0"/>
          </a:p>
        </p:txBody>
      </p: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809751" y="4106077"/>
            <a:ext cx="3319015" cy="2074385"/>
            <a:chOff x="288" y="2544"/>
            <a:chExt cx="2304" cy="1440"/>
          </a:xfrm>
        </p:grpSpPr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" y="2688"/>
              <a:ext cx="1760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864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1840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152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2112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624" y="2544"/>
              <a:ext cx="196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V="1">
              <a:off x="1344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V="1">
              <a:off x="2352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38"/>
            <p:cNvSpPr txBox="1">
              <a:spLocks noChangeArrowheads="1"/>
            </p:cNvSpPr>
            <p:nvPr/>
          </p:nvSpPr>
          <p:spPr bwMode="auto">
            <a:xfrm>
              <a:off x="288" y="2640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3</a:t>
              </a:r>
              <a:endParaRPr lang="en-US" i="1"/>
            </a:p>
          </p:txBody>
        </p:sp>
      </p:grpSp>
      <p:grpSp>
        <p:nvGrpSpPr>
          <p:cNvPr id="38" name="Group 161"/>
          <p:cNvGrpSpPr>
            <a:grpSpLocks/>
          </p:cNvGrpSpPr>
          <p:nvPr/>
        </p:nvGrpSpPr>
        <p:grpSpPr bwMode="auto">
          <a:xfrm>
            <a:off x="5039298" y="4106536"/>
            <a:ext cx="2342003" cy="2074346"/>
            <a:chOff x="2064" y="2448"/>
            <a:chExt cx="1680" cy="1488"/>
          </a:xfrm>
        </p:grpSpPr>
        <p:grpSp>
          <p:nvGrpSpPr>
            <p:cNvPr id="39" name="Group 149"/>
            <p:cNvGrpSpPr>
              <a:grpSpLocks/>
            </p:cNvGrpSpPr>
            <p:nvPr/>
          </p:nvGrpSpPr>
          <p:grpSpPr bwMode="auto">
            <a:xfrm>
              <a:off x="2064" y="2448"/>
              <a:ext cx="1680" cy="1488"/>
              <a:chOff x="2064" y="2448"/>
              <a:chExt cx="1680" cy="1488"/>
            </a:xfrm>
          </p:grpSpPr>
          <p:grpSp>
            <p:nvGrpSpPr>
              <p:cNvPr id="41" name="Group 66"/>
              <p:cNvGrpSpPr>
                <a:grpSpLocks/>
              </p:cNvGrpSpPr>
              <p:nvPr/>
            </p:nvGrpSpPr>
            <p:grpSpPr bwMode="auto">
              <a:xfrm>
                <a:off x="2064" y="2448"/>
                <a:ext cx="1680" cy="1200"/>
                <a:chOff x="240" y="720"/>
                <a:chExt cx="1680" cy="1200"/>
              </a:xfrm>
            </p:grpSpPr>
            <p:pic>
              <p:nvPicPr>
                <p:cNvPr id="63" name="Picture 6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4" name="Rectangle 68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" name="Line 69"/>
              <p:cNvSpPr>
                <a:spLocks noChangeShapeType="1"/>
              </p:cNvSpPr>
              <p:nvPr/>
            </p:nvSpPr>
            <p:spPr bwMode="auto">
              <a:xfrm>
                <a:off x="2256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70"/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71"/>
              <p:cNvSpPr>
                <a:spLocks noChangeShapeType="1"/>
              </p:cNvSpPr>
              <p:nvPr/>
            </p:nvSpPr>
            <p:spPr bwMode="auto">
              <a:xfrm flipV="1">
                <a:off x="2208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Line 72"/>
              <p:cNvSpPr>
                <a:spLocks noChangeShapeType="1"/>
              </p:cNvSpPr>
              <p:nvPr/>
            </p:nvSpPr>
            <p:spPr bwMode="auto">
              <a:xfrm flipV="1">
                <a:off x="2448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73"/>
              <p:cNvSpPr>
                <a:spLocks noChangeShapeType="1"/>
              </p:cNvSpPr>
              <p:nvPr/>
            </p:nvSpPr>
            <p:spPr bwMode="auto">
              <a:xfrm flipV="1">
                <a:off x="2688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Line 74"/>
              <p:cNvSpPr>
                <a:spLocks noChangeShapeType="1"/>
              </p:cNvSpPr>
              <p:nvPr/>
            </p:nvSpPr>
            <p:spPr bwMode="auto">
              <a:xfrm flipV="1">
                <a:off x="3072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75"/>
              <p:cNvSpPr>
                <a:spLocks noChangeShapeType="1"/>
              </p:cNvSpPr>
              <p:nvPr/>
            </p:nvSpPr>
            <p:spPr bwMode="auto">
              <a:xfrm flipV="1">
                <a:off x="3360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76"/>
              <p:cNvSpPr>
                <a:spLocks noChangeShapeType="1"/>
              </p:cNvSpPr>
              <p:nvPr/>
            </p:nvSpPr>
            <p:spPr bwMode="auto">
              <a:xfrm flipV="1">
                <a:off x="3552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77"/>
              <p:cNvSpPr>
                <a:spLocks noChangeShapeType="1"/>
              </p:cNvSpPr>
              <p:nvPr/>
            </p:nvSpPr>
            <p:spPr bwMode="auto">
              <a:xfrm flipV="1">
                <a:off x="3072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78"/>
              <p:cNvSpPr>
                <a:spLocks noChangeShapeType="1"/>
              </p:cNvSpPr>
              <p:nvPr/>
            </p:nvSpPr>
            <p:spPr bwMode="auto">
              <a:xfrm flipV="1">
                <a:off x="3456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79"/>
              <p:cNvSpPr>
                <a:spLocks noChangeShapeType="1"/>
              </p:cNvSpPr>
              <p:nvPr/>
            </p:nvSpPr>
            <p:spPr bwMode="auto">
              <a:xfrm>
                <a:off x="2640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80"/>
              <p:cNvSpPr>
                <a:spLocks noChangeShapeType="1"/>
              </p:cNvSpPr>
              <p:nvPr/>
            </p:nvSpPr>
            <p:spPr bwMode="auto">
              <a:xfrm>
                <a:off x="3024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81"/>
              <p:cNvSpPr>
                <a:spLocks noChangeShapeType="1"/>
              </p:cNvSpPr>
              <p:nvPr/>
            </p:nvSpPr>
            <p:spPr bwMode="auto">
              <a:xfrm>
                <a:off x="3312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Line 82"/>
              <p:cNvSpPr>
                <a:spLocks noChangeShapeType="1"/>
              </p:cNvSpPr>
              <p:nvPr/>
            </p:nvSpPr>
            <p:spPr bwMode="auto">
              <a:xfrm flipV="1">
                <a:off x="2256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122"/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1680" cy="1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Text Box 131"/>
              <p:cNvSpPr txBox="1">
                <a:spLocks noChangeArrowheads="1"/>
              </p:cNvSpPr>
              <p:nvPr/>
            </p:nvSpPr>
            <p:spPr bwMode="auto">
              <a:xfrm>
                <a:off x="2208" y="3648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1 u.e.</a:t>
                </a:r>
              </a:p>
            </p:txBody>
          </p:sp>
          <p:sp>
            <p:nvSpPr>
              <p:cNvPr id="58" name="Line 132"/>
              <p:cNvSpPr>
                <a:spLocks noChangeShapeType="1"/>
              </p:cNvSpPr>
              <p:nvPr/>
            </p:nvSpPr>
            <p:spPr bwMode="auto">
              <a:xfrm flipV="1">
                <a:off x="2592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Line 133"/>
              <p:cNvSpPr>
                <a:spLocks noChangeShapeType="1"/>
              </p:cNvSpPr>
              <p:nvPr/>
            </p:nvSpPr>
            <p:spPr bwMode="auto">
              <a:xfrm>
                <a:off x="2304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134"/>
              <p:cNvSpPr>
                <a:spLocks noChangeShapeType="1"/>
              </p:cNvSpPr>
              <p:nvPr/>
            </p:nvSpPr>
            <p:spPr bwMode="auto">
              <a:xfrm>
                <a:off x="3504" y="312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135"/>
              <p:cNvSpPr>
                <a:spLocks noChangeShapeType="1"/>
              </p:cNvSpPr>
              <p:nvPr/>
            </p:nvSpPr>
            <p:spPr bwMode="auto">
              <a:xfrm>
                <a:off x="3168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Text Box 136"/>
              <p:cNvSpPr txBox="1">
                <a:spLocks noChangeArrowheads="1"/>
              </p:cNvSpPr>
              <p:nvPr/>
            </p:nvSpPr>
            <p:spPr bwMode="auto">
              <a:xfrm>
                <a:off x="3085" y="3648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1 u.e.</a:t>
                </a:r>
              </a:p>
            </p:txBody>
          </p:sp>
        </p:grpSp>
        <p:sp>
          <p:nvSpPr>
            <p:cNvPr id="40" name="Text Box 160"/>
            <p:cNvSpPr txBox="1">
              <a:spLocks noChangeArrowheads="1"/>
            </p:cNvSpPr>
            <p:nvPr/>
          </p:nvSpPr>
          <p:spPr bwMode="auto">
            <a:xfrm>
              <a:off x="3456" y="2448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9</a:t>
              </a:r>
              <a:endParaRPr lang="en-US" i="1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233885" y="6189637"/>
            <a:ext cx="296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equal occupation</a:t>
            </a:r>
            <a:endParaRPr lang="en-US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4719984" y="6182292"/>
            <a:ext cx="296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unequal occupation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136" y="1574683"/>
            <a:ext cx="7239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836912" y="3034209"/>
          <a:ext cx="1546477" cy="1319127"/>
        </p:xfrm>
        <a:graphic>
          <a:graphicData uri="http://schemas.openxmlformats.org/presentationml/2006/ole">
            <p:oleObj spid="_x0000_s225292" name="CS ChemDraw Drawing" r:id="rId4" imgW="1658620" imgH="2786380" progId="ChemDraw.Document.6.0">
              <p:embed/>
            </p:oleObj>
          </a:graphicData>
        </a:graphic>
      </p:graphicFrame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1016793" y="393361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1496475" y="393361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2036118" y="393361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256634" y="2734408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676356" y="2734408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136713" y="393361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616396" y="393361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2156039" y="393361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381796" y="3274051"/>
            <a:ext cx="0" cy="7195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1376555" y="2734408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57031" y="2794368"/>
            <a:ext cx="672055" cy="40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e</a:t>
            </a:r>
            <a:r>
              <a:rPr lang="en-US" sz="2800" b="1" i="1" baseline="-25000">
                <a:latin typeface="Times New Roman" pitchFamily="18" charset="0"/>
              </a:rPr>
              <a:t>g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77150" y="3993575"/>
            <a:ext cx="672055" cy="40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t</a:t>
            </a:r>
            <a:r>
              <a:rPr lang="en-US" sz="2800" b="1" i="1" baseline="-25000">
                <a:latin typeface="Times New Roman" pitchFamily="18" charset="0"/>
              </a:rPr>
              <a:t>2g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32202" y="3470008"/>
            <a:ext cx="296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smtClean="0"/>
              <a:t>E</a:t>
            </a:r>
            <a:endParaRPr lang="en-US" sz="1800" b="1" dirty="0"/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/>
        </p:nvGraphicFramePr>
        <p:xfrm>
          <a:off x="2815603" y="2374646"/>
          <a:ext cx="1013080" cy="2527078"/>
        </p:xfrm>
        <a:graphic>
          <a:graphicData uri="http://schemas.openxmlformats.org/presentationml/2006/ole">
            <p:oleObj spid="_x0000_s225293" name="CS ChemDraw Drawing" r:id="rId5" imgW="1087120" imgH="5364480" progId="ChemDraw.Document.6.0">
              <p:embed/>
            </p:oleObj>
          </a:graphicData>
        </a:graphic>
      </p:graphicFrame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2995484" y="4473257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3475166" y="4473257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3175365" y="3633813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3175365" y="3154130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V="1">
            <a:off x="3115404" y="2074844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3115404" y="4473257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3595087" y="4473257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3295285" y="3633813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3295285" y="3154130"/>
            <a:ext cx="0" cy="29980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 flipV="1">
            <a:off x="1976158" y="2434606"/>
            <a:ext cx="1019326" cy="6595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1976158" y="3094170"/>
            <a:ext cx="1139246" cy="4796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2335920" y="3933614"/>
            <a:ext cx="779484" cy="35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2335920" y="4293376"/>
            <a:ext cx="539643" cy="5396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774968" y="4593178"/>
            <a:ext cx="612095" cy="4084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</a:t>
            </a:r>
            <a:r>
              <a:rPr lang="en-US" sz="2800" b="1" i="1" baseline="-25000">
                <a:latin typeface="Times New Roman" pitchFamily="18" charset="0"/>
              </a:rPr>
              <a:t>xz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3535126" y="2194765"/>
            <a:ext cx="899405" cy="4084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</a:t>
            </a:r>
            <a:r>
              <a:rPr lang="en-US" b="1" i="1" baseline="-25000">
                <a:latin typeface="Times New Roman" pitchFamily="18" charset="0"/>
              </a:rPr>
              <a:t>x</a:t>
            </a:r>
            <a:r>
              <a:rPr lang="en-US" sz="1800" b="1" i="1">
                <a:latin typeface="Times New Roman" pitchFamily="18" charset="0"/>
              </a:rPr>
              <a:t>2</a:t>
            </a:r>
            <a:r>
              <a:rPr lang="en-US" sz="2800" b="1" i="1" baseline="-25000">
                <a:latin typeface="Times New Roman" pitchFamily="18" charset="0"/>
              </a:rPr>
              <a:t>-</a:t>
            </a:r>
            <a:r>
              <a:rPr lang="en-US" b="1" i="1" baseline="-25000">
                <a:latin typeface="Times New Roman" pitchFamily="18" charset="0"/>
              </a:rPr>
              <a:t>y</a:t>
            </a:r>
            <a:r>
              <a:rPr lang="en-US" sz="1800" b="1" i="1">
                <a:latin typeface="Times New Roman" pitchFamily="18" charset="0"/>
              </a:rPr>
              <a:t>2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4194690" y="4593178"/>
            <a:ext cx="612095" cy="4084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</a:t>
            </a:r>
            <a:r>
              <a:rPr lang="en-US" sz="2800" b="1" i="1" baseline="-25000">
                <a:latin typeface="Times New Roman" pitchFamily="18" charset="0"/>
              </a:rPr>
              <a:t>yz</a:t>
            </a: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3535126" y="3693773"/>
            <a:ext cx="612095" cy="4084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</a:t>
            </a:r>
            <a:r>
              <a:rPr lang="en-US" sz="2800" b="1" i="1" baseline="-25000">
                <a:latin typeface="Times New Roman" pitchFamily="18" charset="0"/>
              </a:rPr>
              <a:t>xy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3535126" y="3274051"/>
            <a:ext cx="899405" cy="4084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latin typeface="Times New Roman" pitchFamily="18" charset="0"/>
              </a:rPr>
              <a:t>d</a:t>
            </a:r>
            <a:r>
              <a:rPr lang="en-US" b="1" i="1" baseline="-25000">
                <a:latin typeface="Times New Roman" pitchFamily="18" charset="0"/>
              </a:rPr>
              <a:t>z</a:t>
            </a:r>
            <a:r>
              <a:rPr lang="en-US" sz="1800" b="1" i="1">
                <a:latin typeface="Times New Roman" pitchFamily="18" charset="0"/>
              </a:rPr>
              <a:t>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Jahn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-Teller Distortion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087469" y="5743672"/>
            <a:ext cx="18667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[Cu(H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O)</a:t>
            </a:r>
            <a:r>
              <a:rPr lang="en-US" sz="2400" b="1" baseline="-25000" dirty="0" smtClean="0"/>
              <a:t>6</a:t>
            </a:r>
            <a:r>
              <a:rPr lang="en-US" sz="2400" b="1" dirty="0" smtClean="0"/>
              <a:t>]</a:t>
            </a:r>
            <a:r>
              <a:rPr lang="en-US" sz="2400" b="1" baseline="30000" dirty="0" smtClean="0"/>
              <a:t>2+</a:t>
            </a:r>
            <a:endParaRPr lang="en-US" sz="2400" b="1" baseline="30000" dirty="0"/>
          </a:p>
        </p:txBody>
      </p:sp>
      <p:sp>
        <p:nvSpPr>
          <p:cNvPr id="43" name="Rectangle 42"/>
          <p:cNvSpPr/>
          <p:nvPr/>
        </p:nvSpPr>
        <p:spPr>
          <a:xfrm>
            <a:off x="8088534" y="1679939"/>
            <a:ext cx="97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2.45 </a:t>
            </a:r>
            <a:r>
              <a:rPr lang="en-US" sz="2400" dirty="0" smtClean="0">
                <a:cs typeface="Arial" pitchFamily="34" charset="0"/>
              </a:rPr>
              <a:t>Å</a:t>
            </a:r>
            <a:endParaRPr lang="en-US" sz="2400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 flipH="1">
            <a:off x="7050795" y="2044547"/>
            <a:ext cx="1215528" cy="22079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 flipH="1">
            <a:off x="7116895" y="2055563"/>
            <a:ext cx="1138411" cy="8528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046042" y="1986575"/>
            <a:ext cx="97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2.00 </a:t>
            </a:r>
            <a:r>
              <a:rPr lang="en-US" sz="2400" dirty="0" smtClean="0">
                <a:cs typeface="Arial" pitchFamily="34" charset="0"/>
              </a:rPr>
              <a:t>Å</a:t>
            </a:r>
            <a:endParaRPr lang="en-US" sz="2400" dirty="0"/>
          </a:p>
        </p:txBody>
      </p:sp>
      <p:sp>
        <p:nvSpPr>
          <p:cNvPr id="47" name="Line 5"/>
          <p:cNvSpPr>
            <a:spLocks noChangeShapeType="1"/>
          </p:cNvSpPr>
          <p:nvPr/>
        </p:nvSpPr>
        <p:spPr bwMode="auto">
          <a:xfrm>
            <a:off x="5662669" y="2423712"/>
            <a:ext cx="912563" cy="90154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5662671" y="2423711"/>
            <a:ext cx="936434" cy="127795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34152"/>
            <a:ext cx="9144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826" y="1050280"/>
            <a:ext cx="7162800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5" name="Oval 5"/>
          <p:cNvSpPr>
            <a:spLocks noChangeArrowheads="1"/>
          </p:cNvSpPr>
          <p:nvPr/>
        </p:nvSpPr>
        <p:spPr bwMode="auto">
          <a:xfrm>
            <a:off x="4419600" y="5370727"/>
            <a:ext cx="304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6248400" y="5675527"/>
            <a:ext cx="304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>
            <a:off x="7467600" y="5370727"/>
            <a:ext cx="304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7467600" y="5675527"/>
            <a:ext cx="304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Jahn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-Teller Distortion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  <p:bldP spid="51206" grpId="0" animBg="1"/>
      <p:bldP spid="51207" grpId="0" animBg="1"/>
      <p:bldP spid="5120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263" y="2387071"/>
            <a:ext cx="5461000" cy="425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0100" name="Object 9"/>
          <p:cNvGraphicFramePr>
            <a:graphicFrameLocks noChangeAspect="1"/>
          </p:cNvGraphicFramePr>
          <p:nvPr/>
        </p:nvGraphicFramePr>
        <p:xfrm>
          <a:off x="2824163" y="933450"/>
          <a:ext cx="3505200" cy="1327150"/>
        </p:xfrm>
        <a:graphic>
          <a:graphicData uri="http://schemas.openxmlformats.org/presentationml/2006/ole">
            <p:oleObj spid="_x0000_s260105" name="Image" r:id="rId4" imgW="1173973" imgH="444241" progId="">
              <p:embed/>
            </p:oleObj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Jahn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-Teller Distortion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1" y="4684184"/>
            <a:ext cx="1206499" cy="126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3325" y="4343400"/>
            <a:ext cx="126076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DB85B4-2BDD-4C41-835D-861ED5359503}" type="slidenum">
              <a:rPr lang="en-US" altLang="en-US" smtClean="0"/>
              <a:pPr>
                <a:defRPr/>
              </a:pPr>
              <a:t>105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pic>
        <p:nvPicPr>
          <p:cNvPr id="1026" name="Picture 2" descr="http://onlinelibrary.wiley.com/store/10.1002/anie.201204100/asset/image_m/mcontent.gif?v=1&amp;s=dfeb6c741bbd29689076ca4dd6eb2cb393e418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910" y="1531171"/>
            <a:ext cx="2974901" cy="426589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143" y="5920151"/>
            <a:ext cx="4077117" cy="558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Metals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Biochemistry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042" y="890548"/>
            <a:ext cx="7546727" cy="56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218713" y="766587"/>
            <a:ext cx="5354940" cy="54102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100" i="1" dirty="0" smtClean="0"/>
              <a:t>	</a:t>
            </a:r>
            <a:r>
              <a:rPr lang="en-US" altLang="en-US" sz="1100" dirty="0" smtClean="0">
                <a:solidFill>
                  <a:schemeClr val="accent2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100" dirty="0" smtClean="0">
                <a:solidFill>
                  <a:schemeClr val="accent2"/>
                </a:solidFill>
              </a:rPr>
              <a:t>	</a:t>
            </a:r>
            <a:r>
              <a:rPr lang="en-US" altLang="en-US" sz="1100" dirty="0" smtClean="0">
                <a:solidFill>
                  <a:schemeClr val="bg1"/>
                </a:solidFill>
              </a:rPr>
              <a:t> 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Transport/storage proteins</a:t>
            </a:r>
            <a:r>
              <a:rPr lang="en-US" altLang="en-US" sz="1400" dirty="0" smtClean="0">
                <a:solidFill>
                  <a:srgbClr val="C00000"/>
                </a:solidFill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</a:rPr>
              <a:t>:     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Transferrin</a:t>
            </a:r>
            <a:r>
              <a:rPr lang="en-US" altLang="en-US" sz="1400" dirty="0" smtClean="0">
                <a:solidFill>
                  <a:srgbClr val="0000FF"/>
                </a:solidFill>
              </a:rPr>
              <a:t> (Fe) 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Ferritin</a:t>
            </a:r>
            <a:r>
              <a:rPr lang="en-US" altLang="en-US" sz="1400" dirty="0" smtClean="0">
                <a:solidFill>
                  <a:srgbClr val="0000FF"/>
                </a:solidFill>
              </a:rPr>
              <a:t> (Fe)	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Metallothionein</a:t>
            </a:r>
            <a:r>
              <a:rPr lang="en-US" altLang="en-US" sz="1400" dirty="0" smtClean="0">
                <a:solidFill>
                  <a:srgbClr val="0000FF"/>
                </a:solidFill>
              </a:rPr>
              <a:t> (Zn)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b="1" dirty="0" smtClean="0">
                <a:solidFill>
                  <a:srgbClr val="0000FF"/>
                </a:solidFill>
              </a:rPr>
              <a:t>	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O</a:t>
            </a:r>
            <a:r>
              <a:rPr lang="en-US" altLang="en-US" sz="1400" b="1" baseline="-25000" dirty="0" smtClean="0">
                <a:solidFill>
                  <a:srgbClr val="C00000"/>
                </a:solidFill>
              </a:rPr>
              <a:t>2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 binding/transport:</a:t>
            </a:r>
            <a:r>
              <a:rPr lang="en-US" altLang="en-US" sz="1400" b="1" i="1" dirty="0" smtClean="0">
                <a:solidFill>
                  <a:srgbClr val="0000FF"/>
                </a:solidFill>
              </a:rPr>
              <a:t>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Myoglobin</a:t>
            </a:r>
            <a:r>
              <a:rPr lang="en-US" altLang="en-US" sz="1400" dirty="0" smtClean="0">
                <a:solidFill>
                  <a:srgbClr val="0000FF"/>
                </a:solidFill>
              </a:rPr>
              <a:t>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Hemoglobin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Hemerythrin</a:t>
            </a:r>
            <a:r>
              <a:rPr lang="en-US" altLang="en-US" sz="1400" dirty="0" smtClean="0">
                <a:solidFill>
                  <a:srgbClr val="0000FF"/>
                </a:solidFill>
              </a:rPr>
              <a:t>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Hemocyanin</a:t>
            </a:r>
            <a:r>
              <a:rPr lang="en-US" altLang="en-US" sz="1400" dirty="0" smtClean="0">
                <a:solidFill>
                  <a:srgbClr val="0000FF"/>
                </a:solidFill>
              </a:rPr>
              <a:t> (Cu)</a:t>
            </a:r>
            <a:endParaRPr lang="en-US" altLang="en-US" sz="1400" i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b="1" i="1" dirty="0" smtClean="0">
                <a:solidFill>
                  <a:srgbClr val="0000FF"/>
                </a:solidFill>
              </a:rPr>
              <a:t>	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Enzymes (catalysts)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</a:t>
            </a:r>
            <a:r>
              <a:rPr lang="en-US" altLang="en-US" sz="1400" b="1" dirty="0" err="1" smtClean="0">
                <a:solidFill>
                  <a:srgbClr val="C00000"/>
                </a:solidFill>
              </a:rPr>
              <a:t>Hydrolases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:</a:t>
            </a:r>
            <a:r>
              <a:rPr lang="en-US" altLang="en-US" sz="1400" dirty="0" smtClean="0">
                <a:solidFill>
                  <a:srgbClr val="0000FF"/>
                </a:solidFill>
              </a:rPr>
              <a:t>	Carbonic 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anhydrase</a:t>
            </a:r>
            <a:r>
              <a:rPr lang="en-US" altLang="en-US" sz="1400" dirty="0" smtClean="0">
                <a:solidFill>
                  <a:srgbClr val="0000FF"/>
                </a:solidFill>
              </a:rPr>
              <a:t> (Zn)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</a:t>
            </a:r>
            <a:r>
              <a:rPr lang="pt-BR" altLang="en-US" sz="1400" dirty="0" smtClean="0">
                <a:solidFill>
                  <a:srgbClr val="0000FF"/>
                </a:solidFill>
              </a:rPr>
              <a:t>Carboxypeptidase (Zn)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en-US" sz="1400" dirty="0" smtClean="0">
                <a:solidFill>
                  <a:srgbClr val="0000FF"/>
                </a:solidFill>
              </a:rPr>
              <a:t>	</a:t>
            </a:r>
            <a:r>
              <a:rPr lang="pt-BR" altLang="en-US" sz="1400" b="1" dirty="0" smtClean="0">
                <a:solidFill>
                  <a:srgbClr val="C00000"/>
                </a:solidFill>
              </a:rPr>
              <a:t>Oxido-Reductases:</a:t>
            </a:r>
            <a:r>
              <a:rPr lang="pt-BR" altLang="en-US" sz="1400" dirty="0" smtClean="0">
                <a:solidFill>
                  <a:srgbClr val="0000FF"/>
                </a:solidFill>
              </a:rPr>
              <a:t>	         Alcohol dehydrogenase (Zn)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pt-BR" altLang="en-US" sz="1400" dirty="0" smtClean="0">
                <a:solidFill>
                  <a:srgbClr val="0000FF"/>
                </a:solidFill>
              </a:rPr>
              <a:t>		Superoxide dismutase (Cu, Zn, Mn, Ni)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pt-BR" altLang="en-US" sz="1400" dirty="0" smtClean="0">
                <a:solidFill>
                  <a:srgbClr val="0000FF"/>
                </a:solidFill>
              </a:rPr>
              <a:t>		Catalase, Peroxidase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pt-BR" altLang="en-US" sz="1400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Nitrogenase</a:t>
            </a:r>
            <a:r>
              <a:rPr lang="en-US" altLang="en-US" sz="1400" dirty="0" smtClean="0">
                <a:solidFill>
                  <a:srgbClr val="0000FF"/>
                </a:solidFill>
              </a:rPr>
              <a:t> (Fe, Mo)</a:t>
            </a:r>
            <a:endParaRPr lang="en-US" altLang="en-US" sz="14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b="1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Cytochrome</a:t>
            </a:r>
            <a:r>
              <a:rPr lang="en-US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oxidase</a:t>
            </a:r>
            <a:r>
              <a:rPr lang="en-US" altLang="en-US" sz="1400" dirty="0" smtClean="0">
                <a:solidFill>
                  <a:srgbClr val="0000FF"/>
                </a:solidFill>
              </a:rPr>
              <a:t> (Fe, Cu)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Tx/>
              <a:buNone/>
              <a:tabLst>
                <a:tab pos="2170113" algn="l"/>
              </a:tabLst>
            </a:pPr>
            <a:r>
              <a:rPr lang="en-US" altLang="en-US" sz="1400" b="1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Hydrogenase</a:t>
            </a:r>
            <a:r>
              <a:rPr lang="en-US" altLang="en-US" sz="1400" dirty="0" smtClean="0">
                <a:solidFill>
                  <a:srgbClr val="0000FF"/>
                </a:solidFill>
              </a:rPr>
              <a:t> (Fe, Ni)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</a:rPr>
              <a:t>	</a:t>
            </a:r>
            <a:r>
              <a:rPr lang="en-US" altLang="en-US" sz="1400" b="1" dirty="0" err="1" smtClean="0">
                <a:solidFill>
                  <a:srgbClr val="C00000"/>
                </a:solidFill>
              </a:rPr>
              <a:t>Isomerases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:</a:t>
            </a:r>
            <a:r>
              <a:rPr lang="en-US" altLang="en-US" sz="1400" dirty="0" smtClean="0">
                <a:solidFill>
                  <a:srgbClr val="0000FF"/>
                </a:solidFill>
              </a:rPr>
              <a:t>	         B</a:t>
            </a:r>
            <a:r>
              <a:rPr lang="en-US" altLang="en-US" sz="1400" baseline="-25000" dirty="0" smtClean="0">
                <a:solidFill>
                  <a:srgbClr val="0000FF"/>
                </a:solidFill>
              </a:rPr>
              <a:t>12</a:t>
            </a:r>
            <a:r>
              <a:rPr lang="en-US" altLang="en-US" sz="1400" dirty="0" smtClean="0">
                <a:solidFill>
                  <a:srgbClr val="0000FF"/>
                </a:solidFill>
              </a:rPr>
              <a:t> coenzymes (Co)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Tx/>
              <a:buNone/>
              <a:tabLst>
                <a:tab pos="2170113" algn="l"/>
              </a:tabLst>
            </a:pPr>
            <a:r>
              <a:rPr lang="en-US" altLang="en-US" sz="1400" i="1" dirty="0" smtClean="0">
                <a:solidFill>
                  <a:srgbClr val="0000FF"/>
                </a:solidFill>
              </a:rPr>
              <a:t>	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Aconitase</a:t>
            </a:r>
            <a:r>
              <a:rPr lang="en-US" altLang="en-US" sz="1400" dirty="0" smtClean="0">
                <a:solidFill>
                  <a:srgbClr val="0000FF"/>
                </a:solidFill>
              </a:rPr>
              <a:t> (Fe-S)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</a:rPr>
              <a:t>	</a:t>
            </a:r>
            <a:r>
              <a:rPr lang="en-US" altLang="en-US" sz="1400" b="1" dirty="0" err="1" smtClean="0">
                <a:solidFill>
                  <a:srgbClr val="C00000"/>
                </a:solidFill>
              </a:rPr>
              <a:t>Oxygenases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:</a:t>
            </a:r>
            <a:r>
              <a:rPr lang="en-US" altLang="en-US" sz="1400" dirty="0" smtClean="0">
                <a:solidFill>
                  <a:srgbClr val="0000FF"/>
                </a:solidFill>
              </a:rPr>
              <a:t>	         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Cytochrome</a:t>
            </a:r>
            <a:r>
              <a:rPr lang="en-US" altLang="en-US" sz="1400" dirty="0" smtClean="0">
                <a:solidFill>
                  <a:srgbClr val="0000FF"/>
                </a:solidFill>
              </a:rPr>
              <a:t> P450 (Fe)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Nitric Oxide 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Synthases</a:t>
            </a:r>
            <a:r>
              <a:rPr lang="en-US" altLang="en-US" sz="1400" dirty="0" smtClean="0">
                <a:solidFill>
                  <a:srgbClr val="0000FF"/>
                </a:solidFill>
              </a:rPr>
              <a:t>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</a:t>
            </a:r>
            <a:r>
              <a:rPr lang="en-US" altLang="en-US" sz="1400" b="1" dirty="0" smtClean="0">
                <a:solidFill>
                  <a:srgbClr val="C00000"/>
                </a:solidFill>
              </a:rPr>
              <a:t>Electron carriers:</a:t>
            </a:r>
            <a:r>
              <a:rPr lang="en-US" altLang="en-US" sz="1400" dirty="0" smtClean="0">
                <a:solidFill>
                  <a:srgbClr val="0000FF"/>
                </a:solidFill>
              </a:rPr>
              <a:t>	</a:t>
            </a:r>
            <a:r>
              <a:rPr lang="en-US" altLang="en-US" sz="1400" dirty="0" err="1" smtClean="0">
                <a:solidFill>
                  <a:srgbClr val="0000FF"/>
                </a:solidFill>
              </a:rPr>
              <a:t>Cytochromes</a:t>
            </a:r>
            <a:r>
              <a:rPr lang="en-US" altLang="en-US" sz="1400" dirty="0" smtClean="0">
                <a:solidFill>
                  <a:srgbClr val="0000FF"/>
                </a:solidFill>
              </a:rPr>
              <a:t>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</a:t>
            </a:r>
            <a:r>
              <a:rPr lang="en-US" altLang="en-US" sz="1400" i="1" dirty="0" smtClean="0">
                <a:solidFill>
                  <a:srgbClr val="0000FF"/>
                </a:solidFill>
              </a:rPr>
              <a:t>	</a:t>
            </a:r>
            <a:r>
              <a:rPr lang="en-US" altLang="en-US" sz="1400" dirty="0" smtClean="0">
                <a:solidFill>
                  <a:srgbClr val="0000FF"/>
                </a:solidFill>
              </a:rPr>
              <a:t>Iron-sulfur (Fe)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2170113" algn="l"/>
              </a:tabLst>
            </a:pPr>
            <a:r>
              <a:rPr lang="en-US" altLang="en-US" sz="1400" dirty="0" smtClean="0">
                <a:solidFill>
                  <a:srgbClr val="0000FF"/>
                </a:solidFill>
              </a:rPr>
              <a:t>		Blue copper proteins (Cu)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</a:rPr>
              <a:t>	</a:t>
            </a:r>
            <a:r>
              <a:rPr lang="en-US" altLang="en-US" sz="1400" dirty="0" smtClean="0">
                <a:solidFill>
                  <a:srgbClr val="0000FF"/>
                </a:solidFill>
              </a:rPr>
              <a:t/>
            </a:r>
            <a:br>
              <a:rPr lang="en-US" altLang="en-US" sz="1400" dirty="0" smtClean="0">
                <a:solidFill>
                  <a:srgbClr val="0000FF"/>
                </a:solidFill>
              </a:rPr>
            </a:br>
            <a:endParaRPr lang="en-US" alt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Metals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Biochemistry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435175" y="978665"/>
            <a:ext cx="5315646" cy="556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Structural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Skeletal roles via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biomineralization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Ca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Mg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P, O, C, Si, S, F as anions, e.g. PO</a:t>
            </a:r>
            <a:r>
              <a:rPr kumimoji="0" lang="en-US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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CO</a:t>
            </a:r>
            <a:r>
              <a:rPr kumimoji="0" lang="en-US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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 neutralization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Mg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Ca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offset charge on DNA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phosphate anions </a:t>
            </a: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 carriers: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Na+, K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Ca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Transmembrane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concentration gradients ("ion-pumps and channels")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Trigger mechanisms in muscle contraction (Ca). Electrical impulses in nerves (Na, K)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Heart rhythm (K).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Hydrolytic Catalysts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Zn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 Mg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Lewis acid/Lewis base Catalytic roles.  Small labile metals.</a:t>
            </a: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Redox Catalysts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Fe(II)/Fe(III)/Fe(IV), Cu(I)/Cu(II),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(II)/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(III)/(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(IV), Mo(IV)/Mo(V)/Mo(VI), Co(I)/Co(II)/Co(III)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	Transition metals with multiple oxidation states facilitate electron transfer - energy transfer. Biological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ligands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can stabilize metals in unusual oxidation states and fine tune redox potentials.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Activators of small molecules.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 and storage of O</a:t>
            </a:r>
            <a:r>
              <a:rPr kumimoji="0" lang="en-US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(Fe, Cu)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Fixation of nitrogen (Mo, Fe, V)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Reduction of CO</a:t>
            </a:r>
            <a:r>
              <a:rPr kumimoji="0" lang="en-US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(Ni, Fe)</a:t>
            </a: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Organometallic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Transformations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Cobalamins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</a:t>
            </a:r>
            <a:r>
              <a:rPr kumimoji="0" lang="en-US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coenzymes (Co),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Aconitase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(Fe-S)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41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Metals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Biochemistry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table_21_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216102"/>
            <a:ext cx="7543800" cy="4389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 smtClean="0"/>
              <a:t>Polydentate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Ligands</a:t>
            </a:r>
            <a:endParaRPr lang="en-US" sz="4000" u="sng" dirty="0"/>
          </a:p>
        </p:txBody>
      </p:sp>
      <p:pic>
        <p:nvPicPr>
          <p:cNvPr id="11" name="Picture 3" descr="09_03_T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5" b="10606"/>
          <a:stretch>
            <a:fillRect/>
          </a:stretch>
        </p:blipFill>
        <p:spPr bwMode="auto">
          <a:xfrm>
            <a:off x="104502" y="890451"/>
            <a:ext cx="788035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2587126" y="5199017"/>
          <a:ext cx="4048125" cy="1511300"/>
        </p:xfrm>
        <a:graphic>
          <a:graphicData uri="http://schemas.openxmlformats.org/presentationml/2006/ole">
            <p:oleObj spid="_x0000_s69639" name="CS ChemDraw Drawing" r:id="rId4" imgW="4047363" imgH="1511427" progId="ChemDraw.Document.6.0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8" y="1154935"/>
            <a:ext cx="7390309" cy="466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476477" y="5913115"/>
            <a:ext cx="815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000" baseline="0" dirty="0" smtClean="0">
                <a:latin typeface="Gill Sans MT" pitchFamily="34" charset="0"/>
              </a:rPr>
              <a:t>Amino acid binding functionalities: -OH, -SH, -COOH, -NH, CONH</a:t>
            </a:r>
            <a:r>
              <a:rPr lang="en-US" altLang="en-US" sz="2000" baseline="-25000" dirty="0" smtClean="0">
                <a:latin typeface="Gill Sans MT" pitchFamily="34" charset="0"/>
              </a:rPr>
              <a:t>2</a:t>
            </a:r>
            <a:endParaRPr lang="en-US" altLang="en-US" sz="2000" baseline="-25000" dirty="0">
              <a:latin typeface="Gill Sans MT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Biological </a:t>
            </a: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45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889155"/>
            <a:ext cx="6858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Biological </a:t>
            </a: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8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53" t="53477" r="14453"/>
          <a:stretch>
            <a:fillRect/>
          </a:stretch>
        </p:blipFill>
        <p:spPr bwMode="auto">
          <a:xfrm>
            <a:off x="204788" y="3776663"/>
            <a:ext cx="49022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0" b="54924"/>
          <a:stretch>
            <a:fillRect/>
          </a:stretch>
        </p:blipFill>
        <p:spPr bwMode="auto">
          <a:xfrm>
            <a:off x="1143000" y="827088"/>
            <a:ext cx="68961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68" r="13768"/>
          <a:stretch>
            <a:fillRect/>
          </a:stretch>
        </p:blipFill>
        <p:spPr bwMode="auto">
          <a:xfrm>
            <a:off x="5661025" y="3365500"/>
            <a:ext cx="29273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Bioinorganic Chemistry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61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Bioinorganic Examples</a:t>
            </a:r>
            <a:endParaRPr lang="en-US" sz="4000" u="sng" dirty="0"/>
          </a:p>
        </p:txBody>
      </p:sp>
      <p:pic>
        <p:nvPicPr>
          <p:cNvPr id="4" name="Picture 4" descr="figure 26-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4450787" y="1551605"/>
            <a:ext cx="4328194" cy="255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2194" y="936434"/>
            <a:ext cx="204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Hemoglobin</a:t>
            </a:r>
            <a:endParaRPr lang="en-US" sz="2400" dirty="0"/>
          </a:p>
        </p:txBody>
      </p:sp>
      <p:pic>
        <p:nvPicPr>
          <p:cNvPr id="227330" name="Picture 2" descr="1GZX Haemoglob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283" y="1085008"/>
            <a:ext cx="3524059" cy="35240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04543" y="4553762"/>
            <a:ext cx="71224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 iron-containing oxygen-transport </a:t>
            </a:r>
            <a:r>
              <a:rPr lang="en-US" sz="2000" dirty="0" err="1" smtClean="0"/>
              <a:t>metalloprotein</a:t>
            </a:r>
            <a:r>
              <a:rPr lang="en-US" sz="2000" dirty="0" smtClean="0"/>
              <a:t> in the red blood cells of all vertebrates.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hemoglobin in the blood carries oxygen from the respiratory organs (lungs or gills) to the rest of the body.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0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Bioinorganic Examples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2194" y="936434"/>
            <a:ext cx="204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Nitrogenase</a:t>
            </a:r>
            <a:endParaRPr lang="en-US" sz="24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0" y="1418882"/>
            <a:ext cx="4927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-ssrl.slac.stanford.edu/content/sites/default/files/images/science/highlights/2011/nitrogenase-figure1-201111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7092" y="1089887"/>
            <a:ext cx="2414266" cy="54321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60593" y="3870934"/>
            <a:ext cx="385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Reduction of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to 2NH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+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758182" y="1547420"/>
            <a:ext cx="189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Fe</a:t>
            </a:r>
            <a:r>
              <a:rPr lang="en-US" sz="2000" baseline="-25000" dirty="0" smtClean="0"/>
              <a:t>7</a:t>
            </a:r>
            <a:r>
              <a:rPr lang="en-US" sz="2000" dirty="0" smtClean="0"/>
              <a:t>MoS</a:t>
            </a:r>
            <a:r>
              <a:rPr lang="en-US" sz="2000" baseline="-25000" dirty="0" smtClean="0"/>
              <a:t>9</a:t>
            </a:r>
            <a:r>
              <a:rPr lang="en-US" sz="2000" dirty="0" smtClean="0"/>
              <a:t> cluster 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00311" y="4586813"/>
            <a:ext cx="712240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 Mechanism not fully known.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Mo sometimes replaced by V or Fe.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Inhibited by CO.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588" y="1068635"/>
            <a:ext cx="2735794" cy="321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58" y="913888"/>
            <a:ext cx="4164376" cy="53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0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Bioinorganic Examples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2360" y="936434"/>
            <a:ext cx="310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Iron Sulfur Clusters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34209" y="4300371"/>
            <a:ext cx="599116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Mediate electron transport.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“Biological capacitors”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Fe(II) and Fe(III)</a:t>
            </a:r>
          </a:p>
          <a:p>
            <a:pPr marL="231775" indent="-2317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Found in a variety of </a:t>
            </a:r>
            <a:r>
              <a:rPr lang="en-US" sz="2000" dirty="0" err="1" smtClean="0"/>
              <a:t>metalloproteins</a:t>
            </a:r>
            <a:r>
              <a:rPr lang="en-US" sz="2000" dirty="0" smtClean="0"/>
              <a:t>, such as the </a:t>
            </a:r>
            <a:r>
              <a:rPr lang="en-US" sz="2000" dirty="0" err="1" smtClean="0"/>
              <a:t>ferredoxins</a:t>
            </a:r>
            <a:r>
              <a:rPr lang="en-US" sz="2000" dirty="0" smtClean="0"/>
              <a:t>,  </a:t>
            </a:r>
            <a:r>
              <a:rPr lang="en-US" sz="2000" dirty="0" err="1" smtClean="0"/>
              <a:t>hydrogenases</a:t>
            </a:r>
            <a:r>
              <a:rPr lang="en-US" sz="2000" dirty="0" smtClean="0"/>
              <a:t>, </a:t>
            </a:r>
            <a:r>
              <a:rPr lang="en-US" sz="2000" dirty="0" err="1" smtClean="0"/>
              <a:t>nitrogenase</a:t>
            </a:r>
            <a:r>
              <a:rPr lang="en-US" sz="2000" dirty="0" smtClean="0"/>
              <a:t>, </a:t>
            </a:r>
            <a:r>
              <a:rPr lang="en-US" sz="2000" dirty="0" err="1" smtClean="0"/>
              <a:t>cytochrome</a:t>
            </a:r>
            <a:r>
              <a:rPr lang="en-US" sz="2000" dirty="0" smtClean="0"/>
              <a:t> c </a:t>
            </a:r>
            <a:r>
              <a:rPr lang="en-US" sz="2000" dirty="0" err="1" smtClean="0"/>
              <a:t>reductase</a:t>
            </a:r>
            <a:r>
              <a:rPr lang="en-US" sz="2000" dirty="0" smtClean="0"/>
              <a:t> and others.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10504" y="6123542"/>
            <a:ext cx="310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Ferredoxin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0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Metal Ions and Life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07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845" y="2676279"/>
            <a:ext cx="6741835" cy="410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11414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647" y="665112"/>
            <a:ext cx="1764665" cy="1764665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6852" y="1313364"/>
            <a:ext cx="6763928" cy="79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3995695" y="1586796"/>
            <a:ext cx="4013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77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" y="1440290"/>
            <a:ext cx="8912875" cy="43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0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Not Enough Metal 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5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7713" y="4756150"/>
            <a:ext cx="76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Argyria</a:t>
            </a:r>
            <a:r>
              <a:rPr lang="en-US" sz="2000" b="1" dirty="0" smtClean="0"/>
              <a:t> or </a:t>
            </a:r>
            <a:r>
              <a:rPr lang="en-US" sz="2000" b="1" dirty="0" err="1" smtClean="0"/>
              <a:t>argyrosis</a:t>
            </a:r>
            <a:r>
              <a:rPr lang="en-US" sz="2000" dirty="0" smtClean="0"/>
              <a:t>: a condition caused by inappropriate exposure to chemical compounds of the element silver.</a:t>
            </a:r>
            <a:endParaRPr lang="en-US" sz="2000" dirty="0"/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300" y="1974850"/>
            <a:ext cx="1507460" cy="224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0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Excess Metal 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2452" name="Picture 4" descr="http://assets.nydailynews.com/polopoly_fs/1.1466904!/img/httpImage/image.jpg_gen/derivatives/article_970/nup-114129-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568" y="1981200"/>
            <a:ext cx="3097349" cy="22352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3289300" y="3086100"/>
            <a:ext cx="1473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89300" y="2374900"/>
            <a:ext cx="147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Colloidal Silver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556462" y="1123434"/>
            <a:ext cx="8017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Paul </a:t>
            </a:r>
            <a:r>
              <a:rPr lang="en-US" sz="2000" b="1" dirty="0" err="1" smtClean="0"/>
              <a:t>Karason</a:t>
            </a:r>
            <a:r>
              <a:rPr lang="en-US" sz="2000" dirty="0" smtClean="0"/>
              <a:t>- Used silver to “treat” dermatitis, acid reflux and other issues.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300163" y="6085185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Food and Drug Administration (FDA) doesn't approve of colloidal silver as a medical treatment!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0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To Much Ag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538" y="914400"/>
            <a:ext cx="5886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150" y="3527425"/>
            <a:ext cx="553402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EDTA</a:t>
            </a:r>
            <a:endParaRPr lang="en-US" sz="4000" u="sng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49682" y="868672"/>
            <a:ext cx="6629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sz="28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ethylenediaminetetraacetate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58" y="5953547"/>
            <a:ext cx="3997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err="1" smtClean="0"/>
              <a:t>Ligands</a:t>
            </a:r>
            <a:r>
              <a:rPr lang="en-US" altLang="en-US" sz="2000" dirty="0" smtClean="0"/>
              <a:t> that bind to more than one site are called </a:t>
            </a:r>
            <a:r>
              <a:rPr lang="en-US" altLang="en-US" sz="2000" b="1" i="1" dirty="0" smtClean="0"/>
              <a:t>chelating agents.</a:t>
            </a:r>
            <a:endParaRPr lang="en-US" altLang="en-US" sz="2000" b="1" dirty="0" smtClean="0"/>
          </a:p>
        </p:txBody>
      </p:sp>
      <p:pic>
        <p:nvPicPr>
          <p:cNvPr id="9" name="Picture 4" descr="ch21_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2" y="1852744"/>
            <a:ext cx="3612460" cy="4365173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40656" y="6314105"/>
            <a:ext cx="411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 = </a:t>
            </a:r>
            <a:r>
              <a:rPr lang="en-US" dirty="0" err="1" smtClean="0"/>
              <a:t>Mn</a:t>
            </a:r>
            <a:r>
              <a:rPr lang="en-US" dirty="0" smtClean="0"/>
              <a:t>(II), Cu(II), Fe(III), </a:t>
            </a:r>
            <a:r>
              <a:rPr lang="en-US" dirty="0" err="1" smtClean="0"/>
              <a:t>Pb</a:t>
            </a:r>
            <a:r>
              <a:rPr lang="en-US" dirty="0" smtClean="0"/>
              <a:t> (II) and Co(III)</a:t>
            </a:r>
            <a:endParaRPr lang="en-US" dirty="0"/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009" y="3627674"/>
            <a:ext cx="3937151" cy="223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659" name="Object 3"/>
          <p:cNvGraphicFramePr>
            <a:graphicFrameLocks noGrp="1" noChangeAspect="1"/>
          </p:cNvGraphicFramePr>
          <p:nvPr/>
        </p:nvGraphicFramePr>
        <p:xfrm>
          <a:off x="326571" y="3200411"/>
          <a:ext cx="4038600" cy="2603500"/>
        </p:xfrm>
        <a:graphic>
          <a:graphicData uri="http://schemas.openxmlformats.org/presentationml/2006/ole">
            <p:oleObj spid="_x0000_s70664" name="Image" r:id="rId5" imgW="6501587" imgH="4190476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7560" y="1540645"/>
            <a:ext cx="466344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49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Added to foods to prevent catalytic oxidation</a:t>
            </a:r>
          </a:p>
          <a:p>
            <a:pPr indent="2349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In cleaning solutions (reduce water hardness)</a:t>
            </a:r>
          </a:p>
          <a:p>
            <a:pPr indent="2349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Chelation</a:t>
            </a:r>
            <a:r>
              <a:rPr lang="en-US" dirty="0" smtClean="0"/>
              <a:t> therapy for Hg and </a:t>
            </a:r>
            <a:r>
              <a:rPr lang="en-US" dirty="0" err="1" smtClean="0"/>
              <a:t>Pb</a:t>
            </a:r>
            <a:r>
              <a:rPr lang="en-US" dirty="0" smtClean="0"/>
              <a:t> poisoning</a:t>
            </a:r>
          </a:p>
          <a:p>
            <a:pPr indent="2349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Analytical titrations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pic>
        <p:nvPicPr>
          <p:cNvPr id="1026" name="Picture 2" descr="http://onlinelibrary.wiley.com/store/10.1002/anie.201204100/asset/image_m/mcontent.gif?v=1&amp;s=dfeb6c741bbd29689076ca4dd6eb2cb393e418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910" y="1531171"/>
            <a:ext cx="2974901" cy="426589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Coordination Complex Isomers</a:t>
            </a:r>
            <a:endParaRPr lang="en-US" sz="4000" u="sng" dirty="0"/>
          </a:p>
        </p:txBody>
      </p:sp>
      <p:pic>
        <p:nvPicPr>
          <p:cNvPr id="5" name="Picture 4" descr="ch21_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101626"/>
            <a:ext cx="7239000" cy="4378325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24252" y="5574714"/>
            <a:ext cx="410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same </a:t>
            </a:r>
            <a:r>
              <a:rPr lang="en-US" sz="2400" dirty="0" err="1" smtClean="0"/>
              <a:t>connectivities</a:t>
            </a:r>
            <a:r>
              <a:rPr lang="en-US" sz="2400" dirty="0" smtClean="0"/>
              <a:t> but different spatial arrangements.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066811" y="5570360"/>
            <a:ext cx="3270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Different </a:t>
            </a:r>
            <a:r>
              <a:rPr lang="en-US" sz="2400" dirty="0" err="1" smtClean="0"/>
              <a:t>connectivities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	(same formula).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Coordination Isomers</a:t>
            </a:r>
            <a:endParaRPr lang="en-US" sz="4000" u="sng" dirty="0"/>
          </a:p>
        </p:txBody>
      </p:sp>
      <p:sp>
        <p:nvSpPr>
          <p:cNvPr id="5" name="Rectangle 4"/>
          <p:cNvSpPr/>
          <p:nvPr/>
        </p:nvSpPr>
        <p:spPr>
          <a:xfrm>
            <a:off x="182885" y="897692"/>
            <a:ext cx="8745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/>
            <a:r>
              <a:rPr lang="en-US" altLang="en-US" sz="3200" dirty="0" smtClean="0">
                <a:cs typeface="Times New Roman" pitchFamily="18" charset="0"/>
              </a:rPr>
              <a:t>Same formula different bonding to the metal.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2261" y="4812606"/>
            <a:ext cx="547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[Cr(NH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]Br and [Cr(NH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Br]SO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8850" name="Picture 2" descr="http://webhost.bridgew.edu/shaefner/general/isomer/coord_isom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018" y="2112460"/>
            <a:ext cx="5760932" cy="180639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2531" y="1480845"/>
            <a:ext cx="267893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Co + 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 + </a:t>
            </a:r>
            <a:r>
              <a:rPr lang="en-US" sz="2400" dirty="0" err="1" smtClean="0"/>
              <a:t>Cl</a:t>
            </a:r>
            <a:r>
              <a:rPr lang="en-US" sz="2400" dirty="0" smtClean="0"/>
              <a:t> + Br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65760" y="6176089"/>
            <a:ext cx="8399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[Co(NH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]</a:t>
            </a:r>
            <a:r>
              <a:rPr lang="en-US" sz="2400" baseline="30000" dirty="0" smtClean="0"/>
              <a:t>3+</a:t>
            </a:r>
            <a:r>
              <a:rPr lang="en-US" sz="2400" dirty="0" smtClean="0"/>
              <a:t> and [Cr(CN)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]</a:t>
            </a:r>
            <a:r>
              <a:rPr lang="en-US" sz="2400" baseline="30000" dirty="0" smtClean="0"/>
              <a:t>3-</a:t>
            </a:r>
            <a:r>
              <a:rPr lang="en-US" sz="2400" dirty="0" smtClean="0"/>
              <a:t>)               [Cr(NH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]</a:t>
            </a:r>
            <a:r>
              <a:rPr lang="en-US" sz="2400" baseline="30000" dirty="0" smtClean="0"/>
              <a:t>3+</a:t>
            </a:r>
            <a:r>
              <a:rPr lang="en-US" sz="2400" dirty="0" smtClean="0"/>
              <a:t>and [Co(CN)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]</a:t>
            </a:r>
            <a:r>
              <a:rPr lang="en-US" sz="2400" baseline="30000" dirty="0" smtClean="0"/>
              <a:t>3-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114964" y="4258882"/>
            <a:ext cx="289053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Cr + 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 + 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+ Br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009165" y="5594339"/>
            <a:ext cx="309411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Co + Cr + (NH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+ (CN)</a:t>
            </a:r>
            <a:r>
              <a:rPr lang="en-US" sz="2400" baseline="-25000" dirty="0" smtClean="0"/>
              <a:t>6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Linkage Isomers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352698" y="1840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tabLst>
                <a:tab pos="287338" algn="l"/>
              </a:tabLst>
            </a:pPr>
            <a:r>
              <a:rPr lang="en-US" altLang="en-US" sz="2400" dirty="0" smtClean="0">
                <a:cs typeface="Times New Roman" pitchFamily="18" charset="0"/>
              </a:rPr>
              <a:t>Composition of the complex is the same, but the point of attachment of the </a:t>
            </a:r>
            <a:r>
              <a:rPr lang="en-US" altLang="en-US" sz="2400" dirty="0" err="1" smtClean="0">
                <a:cs typeface="Times New Roman" pitchFamily="18" charset="0"/>
              </a:rPr>
              <a:t>ligands</a:t>
            </a:r>
            <a:r>
              <a:rPr lang="en-US" altLang="en-US" sz="2400" dirty="0" smtClean="0">
                <a:cs typeface="Times New Roman" pitchFamily="18" charset="0"/>
              </a:rPr>
              <a:t> differs.</a:t>
            </a:r>
            <a:endParaRPr lang="en-US" altLang="en-US" sz="2400" dirty="0">
              <a:cs typeface="Times New Roman" pitchFamily="18" charset="0"/>
            </a:endParaRPr>
          </a:p>
        </p:txBody>
      </p:sp>
      <p:pic>
        <p:nvPicPr>
          <p:cNvPr id="5" name="Picture 4" descr="ch21_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8" y="1236618"/>
            <a:ext cx="3529013" cy="487680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18011" y="3793899"/>
            <a:ext cx="4441371" cy="2135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Formula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nitrito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(via O)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		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nitro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(via 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Linkage Isomers</a:t>
            </a:r>
            <a:endParaRPr lang="en-US" sz="4000" u="sng" dirty="0"/>
          </a:p>
        </p:txBody>
      </p:sp>
      <p:pic>
        <p:nvPicPr>
          <p:cNvPr id="8" name="Picture 6" descr="24_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582" y="1425937"/>
            <a:ext cx="4631872" cy="5165339"/>
          </a:xfrm>
        </p:spPr>
      </p:pic>
      <p:pic>
        <p:nvPicPr>
          <p:cNvPr id="76802" name="Picture 2" descr="http://upload.wikimedia.org/wikipedia/commons/thumb/d/d4/Metal-nitrosyl-coordination-modes-2D.png/100px-Metal-nitrosyl-coordination-modes-2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947" y="2223497"/>
            <a:ext cx="952500" cy="92392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953592" y="963525"/>
            <a:ext cx="7223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/>
              <a:t>The compounds have different properties and colors.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7292" y="1776548"/>
            <a:ext cx="253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Linear vs. bent </a:t>
            </a:r>
            <a:r>
              <a:rPr lang="en-US" sz="2000" u="sng" dirty="0" err="1" smtClean="0"/>
              <a:t>nitrosyl</a:t>
            </a:r>
            <a:endParaRPr lang="en-US" sz="20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5821677" y="3692432"/>
            <a:ext cx="307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N or S bond </a:t>
            </a:r>
            <a:r>
              <a:rPr lang="en-US" sz="2000" u="sng" dirty="0" err="1" smtClean="0"/>
              <a:t>thiocyanate</a:t>
            </a:r>
            <a:endParaRPr lang="en-US" sz="2000" u="sng" dirty="0"/>
          </a:p>
        </p:txBody>
      </p:sp>
      <p:sp>
        <p:nvSpPr>
          <p:cNvPr id="14" name="Rectangle 13"/>
          <p:cNvSpPr/>
          <p:nvPr/>
        </p:nvSpPr>
        <p:spPr>
          <a:xfrm>
            <a:off x="6435989" y="41848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M-NCS       M-SCN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Geometric Isomers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888289" y="903404"/>
            <a:ext cx="7380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 </a:t>
            </a:r>
            <a:r>
              <a:rPr lang="en-US" sz="2000" b="1" i="1" dirty="0" smtClean="0"/>
              <a:t>geometric isomers</a:t>
            </a:r>
            <a:r>
              <a:rPr lang="en-US" sz="2000" dirty="0" smtClean="0"/>
              <a:t>, the </a:t>
            </a:r>
            <a:r>
              <a:rPr lang="en-US" sz="2000" dirty="0" err="1" smtClean="0"/>
              <a:t>ligands</a:t>
            </a:r>
            <a:r>
              <a:rPr lang="en-US" sz="2000" dirty="0" smtClean="0"/>
              <a:t> have different spatial arrangements about the metal ion.</a:t>
            </a:r>
            <a:endParaRPr lang="en-US" sz="2000" dirty="0"/>
          </a:p>
        </p:txBody>
      </p:sp>
      <p:graphicFrame>
        <p:nvGraphicFramePr>
          <p:cNvPr id="72706" name="Object 2"/>
          <p:cNvGraphicFramePr>
            <a:graphicFrameLocks noGrp="1" noChangeAspect="1"/>
          </p:cNvGraphicFramePr>
          <p:nvPr/>
        </p:nvGraphicFramePr>
        <p:xfrm>
          <a:off x="4441371" y="1576248"/>
          <a:ext cx="4362995" cy="2068173"/>
        </p:xfrm>
        <a:graphic>
          <a:graphicData uri="http://schemas.openxmlformats.org/presentationml/2006/ole">
            <p:oleObj spid="_x0000_s72716" name="Image" r:id="rId3" imgW="6096313" imgH="2902099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65315" y="242257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dirty="0" smtClean="0"/>
              <a:t>Square planar complexes like [MX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Y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].</a:t>
            </a:r>
          </a:p>
          <a:p>
            <a:r>
              <a:rPr lang="en-US" altLang="en-US" sz="2000" dirty="0" smtClean="0"/>
              <a:t>Example: [Pt(NH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)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Cl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].</a:t>
            </a:r>
            <a:endParaRPr lang="en-US" sz="2000" dirty="0"/>
          </a:p>
        </p:txBody>
      </p:sp>
      <p:graphicFrame>
        <p:nvGraphicFramePr>
          <p:cNvPr id="72707" name="Object 3"/>
          <p:cNvGraphicFramePr>
            <a:graphicFrameLocks noGrp="1" noChangeAspect="1"/>
          </p:cNvGraphicFramePr>
          <p:nvPr/>
        </p:nvGraphicFramePr>
        <p:xfrm>
          <a:off x="4336868" y="3892731"/>
          <a:ext cx="4479175" cy="2769326"/>
        </p:xfrm>
        <a:graphic>
          <a:graphicData uri="http://schemas.openxmlformats.org/presentationml/2006/ole">
            <p:oleObj spid="_x0000_s72717" name="Image" r:id="rId4" imgW="6096313" imgH="3772094" progId="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65315" y="505691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dirty="0" smtClean="0"/>
              <a:t>Octahedral complexes like [MX</a:t>
            </a:r>
            <a:r>
              <a:rPr lang="en-US" altLang="en-US" sz="2000" baseline="-25000" dirty="0" smtClean="0"/>
              <a:t>4</a:t>
            </a:r>
            <a:r>
              <a:rPr lang="en-US" altLang="en-US" sz="2000" dirty="0" smtClean="0"/>
              <a:t>Y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].</a:t>
            </a:r>
          </a:p>
          <a:p>
            <a:r>
              <a:rPr lang="en-US" altLang="en-US" sz="2000" dirty="0" smtClean="0"/>
              <a:t>Example: [Pt(NH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)</a:t>
            </a:r>
            <a:r>
              <a:rPr lang="en-US" altLang="en-US" sz="2000" baseline="-25000" dirty="0" smtClean="0"/>
              <a:t>4</a:t>
            </a:r>
            <a:r>
              <a:rPr lang="en-US" altLang="en-US" sz="2000" dirty="0" smtClean="0"/>
              <a:t>Cl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].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Geometric Isomers</a:t>
            </a:r>
            <a:endParaRPr lang="en-US" sz="4000" u="sng" dirty="0"/>
          </a:p>
        </p:txBody>
      </p:sp>
      <p:graphicFrame>
        <p:nvGraphicFramePr>
          <p:cNvPr id="73732" name="Object 4"/>
          <p:cNvGraphicFramePr>
            <a:graphicFrameLocks noGrp="1" noChangeAspect="1"/>
          </p:cNvGraphicFramePr>
          <p:nvPr/>
        </p:nvGraphicFramePr>
        <p:xfrm>
          <a:off x="1414248" y="1706879"/>
          <a:ext cx="6593286" cy="3452949"/>
        </p:xfrm>
        <a:graphic>
          <a:graphicData uri="http://schemas.openxmlformats.org/presentationml/2006/ole">
            <p:oleObj spid="_x0000_s73737" name="Image" r:id="rId3" imgW="6401129" imgH="3346622" progId="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600889" y="5391609"/>
            <a:ext cx="773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Octahedral complexes with the formula [MX</a:t>
            </a:r>
            <a:r>
              <a:rPr lang="en-US" altLang="en-US" sz="2400" baseline="-25000" dirty="0" smtClean="0"/>
              <a:t>3</a:t>
            </a:r>
            <a:r>
              <a:rPr lang="en-US" altLang="en-US" sz="2400" dirty="0" smtClean="0"/>
              <a:t>Y</a:t>
            </a:r>
            <a:r>
              <a:rPr lang="en-US" altLang="en-US" sz="2400" baseline="-25000" dirty="0" smtClean="0"/>
              <a:t>3</a:t>
            </a:r>
            <a:r>
              <a:rPr lang="en-US" altLang="en-US" sz="2400" dirty="0" smtClean="0"/>
              <a:t>] can be </a:t>
            </a:r>
            <a:r>
              <a:rPr lang="en-US" altLang="en-US" sz="2400" i="1" dirty="0" err="1" smtClean="0"/>
              <a:t>fac</a:t>
            </a:r>
            <a:r>
              <a:rPr lang="en-US" altLang="en-US" sz="2400" dirty="0" smtClean="0"/>
              <a:t> (facial) or </a:t>
            </a:r>
            <a:r>
              <a:rPr lang="en-US" altLang="en-US" sz="2400" i="1" dirty="0" err="1" smtClean="0"/>
              <a:t>mer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meridional</a:t>
            </a:r>
            <a:r>
              <a:rPr lang="en-US" altLang="en-US" sz="2400" dirty="0" smtClean="0"/>
              <a:t>).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88289" y="903404"/>
            <a:ext cx="7380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 </a:t>
            </a:r>
            <a:r>
              <a:rPr lang="en-US" sz="2000" b="1" i="1" dirty="0" smtClean="0"/>
              <a:t>geometric isomers</a:t>
            </a:r>
            <a:r>
              <a:rPr lang="en-US" sz="2000" dirty="0" smtClean="0"/>
              <a:t>, the </a:t>
            </a:r>
            <a:r>
              <a:rPr lang="en-US" sz="2000" dirty="0" err="1" smtClean="0"/>
              <a:t>ligands</a:t>
            </a:r>
            <a:r>
              <a:rPr lang="en-US" sz="2000" dirty="0" smtClean="0"/>
              <a:t> have different spatial arrangements about the metal ion.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Optical Isomers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757643" y="924337"/>
            <a:ext cx="773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Optical isomers</a:t>
            </a:r>
            <a:r>
              <a:rPr lang="en-US" sz="2400" dirty="0" smtClean="0"/>
              <a:t> are compounds with non-</a:t>
            </a:r>
            <a:r>
              <a:rPr lang="en-US" sz="2400" dirty="0" err="1" smtClean="0"/>
              <a:t>superimposable</a:t>
            </a:r>
            <a:r>
              <a:rPr lang="en-US" sz="2400" dirty="0" smtClean="0"/>
              <a:t> mirror images (</a:t>
            </a:r>
            <a:r>
              <a:rPr lang="en-US" sz="2400" dirty="0" err="1" smtClean="0"/>
              <a:t>chiral</a:t>
            </a:r>
            <a:r>
              <a:rPr lang="en-US" sz="2400" dirty="0" smtClean="0"/>
              <a:t> molecules).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075368" y="2884020"/>
            <a:ext cx="4448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, and </a:t>
            </a:r>
            <a:r>
              <a:rPr lang="en-US" sz="2800" dirty="0" err="1" smtClean="0"/>
              <a:t>D</a:t>
            </a:r>
            <a:r>
              <a:rPr lang="en-US" sz="2800" baseline="-25000" dirty="0" err="1" smtClean="0"/>
              <a:t>n</a:t>
            </a:r>
            <a:r>
              <a:rPr lang="en-US" sz="2800" baseline="-25000" dirty="0" smtClean="0"/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also T, O, and 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571998" y="1889108"/>
            <a:ext cx="3592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Chiral</a:t>
            </a:r>
            <a:r>
              <a:rPr lang="en-US" b="1" dirty="0" smtClean="0">
                <a:solidFill>
                  <a:srgbClr val="FF0000"/>
                </a:solidFill>
              </a:rPr>
              <a:t> molecules lack an improper axis of rotation (</a:t>
            </a:r>
            <a:r>
              <a:rPr lang="en-US" b="1" i="1" dirty="0" err="1" smtClean="0">
                <a:solidFill>
                  <a:srgbClr val="FF0000"/>
                </a:solidFill>
              </a:rPr>
              <a:t>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), a center of symmetry (</a:t>
            </a:r>
            <a:r>
              <a:rPr lang="en-US" b="1" i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) or a mirror plane (</a:t>
            </a:r>
            <a:r>
              <a:rPr lang="el-GR" b="1" i="1" dirty="0" smtClean="0">
                <a:solidFill>
                  <a:srgbClr val="FF0000"/>
                </a:solidFill>
              </a:rPr>
              <a:t>σ</a:t>
            </a:r>
            <a:r>
              <a:rPr lang="en-US" b="1" dirty="0" smtClean="0">
                <a:solidFill>
                  <a:srgbClr val="FF0000"/>
                </a:solidFill>
              </a:rPr>
              <a:t>)!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4754" name="Object 2"/>
          <p:cNvGraphicFramePr>
            <a:graphicFrameLocks noGrp="1" noChangeAspect="1"/>
          </p:cNvGraphicFramePr>
          <p:nvPr/>
        </p:nvGraphicFramePr>
        <p:xfrm>
          <a:off x="220527" y="1920972"/>
          <a:ext cx="3045874" cy="4465910"/>
        </p:xfrm>
        <a:graphic>
          <a:graphicData uri="http://schemas.openxmlformats.org/presentationml/2006/ole">
            <p:oleObj spid="_x0000_s74759" name="Image" r:id="rId3" imgW="4991357" imgH="7315576" progId="">
              <p:embed/>
            </p:oleObj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23370" y="3885656"/>
            <a:ext cx="4950819" cy="2030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for octahedral complexes with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three </a:t>
            </a:r>
            <a:r>
              <a:rPr kumimoji="0" lang="en-US" alt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bidentate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ligands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endParaRPr kumimoji="0" lang="el-G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9179" y="4963774"/>
            <a:ext cx="1583353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4937444"/>
            <a:ext cx="11334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http://patentimages.storage.googleapis.com/US20010023063A1/US20010023063A1-20010920-C000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7450" y="4853624"/>
            <a:ext cx="1714723" cy="157330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pic>
        <p:nvPicPr>
          <p:cNvPr id="1026" name="Picture 2" descr="http://onlinelibrary.wiley.com/store/10.1002/anie.201204100/asset/image_m/mcontent.gif?v=1&amp;s=dfeb6c741bbd29689076ca4dd6eb2cb393e418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910" y="1531171"/>
            <a:ext cx="2974901" cy="426589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Optical Isomers</a:t>
            </a:r>
            <a:endParaRPr lang="en-US" sz="4000" u="sng" dirty="0"/>
          </a:p>
        </p:txBody>
      </p:sp>
      <p:graphicFrame>
        <p:nvGraphicFramePr>
          <p:cNvPr id="75778" name="Object 2"/>
          <p:cNvGraphicFramePr>
            <a:graphicFrameLocks noGrp="1" noChangeAspect="1"/>
          </p:cNvGraphicFramePr>
          <p:nvPr/>
        </p:nvGraphicFramePr>
        <p:xfrm>
          <a:off x="2424113" y="955401"/>
          <a:ext cx="4267200" cy="2806700"/>
        </p:xfrm>
        <a:graphic>
          <a:graphicData uri="http://schemas.openxmlformats.org/presentationml/2006/ole">
            <p:oleObj spid="_x0000_s75783" name="Image" r:id="rId3" imgW="3758730" imgH="2476190" progId="">
              <p:embed/>
            </p:oleObj>
          </a:graphicData>
        </a:graphic>
      </p:graphicFrame>
      <p:pic>
        <p:nvPicPr>
          <p:cNvPr id="75780" name="Picture 4" descr="http://aris.gusc.lv/ChemFiles/ComplexCompounds/WestIndiMona/courses/IC10Kiso_files/chir2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1761" y="3952592"/>
            <a:ext cx="6391903" cy="234369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18124" y="6331020"/>
            <a:ext cx="6479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/>
              <a:t>Can be viewed like a propeller with three blades.</a:t>
            </a:r>
            <a:endParaRPr lang="en-US" sz="2400" dirty="0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472" y="1346020"/>
            <a:ext cx="1322972" cy="164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9" y="1855516"/>
            <a:ext cx="3259975" cy="404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Optical Isomers</a:t>
            </a:r>
            <a:endParaRPr lang="en-US" sz="4000" u="sng" dirty="0"/>
          </a:p>
        </p:txBody>
      </p:sp>
      <p:pic>
        <p:nvPicPr>
          <p:cNvPr id="80898" name="Picture 2" descr="http://www.mhhe.com/physsci/chemistry/silberberg/images/image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998" y="1515287"/>
            <a:ext cx="4808311" cy="360623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650901" y="1690578"/>
            <a:ext cx="1977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Co(en)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Cl</a:t>
            </a:r>
            <a:r>
              <a:rPr lang="en-US" sz="2800" baseline="-25000" dirty="0" smtClean="0"/>
              <a:t>2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379449" y="4285733"/>
            <a:ext cx="1977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Not Optically active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0103" y="4296484"/>
            <a:ext cx="1977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Optically active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pic>
        <p:nvPicPr>
          <p:cNvPr id="1026" name="Picture 2" descr="http://onlinelibrary.wiley.com/store/10.1002/anie.201204100/asset/image_m/mcontent.gif?v=1&amp;s=dfeb6c741bbd29689076ca4dd6eb2cb393e418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910" y="1531171"/>
            <a:ext cx="2974901" cy="426589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d/d6/Coupers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495800"/>
            <a:ext cx="3429000" cy="1395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Organic Bonding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153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1857- </a:t>
            </a:r>
            <a:r>
              <a:rPr lang="en-US" sz="2800" dirty="0" err="1" smtClean="0"/>
              <a:t>Kekule</a:t>
            </a:r>
            <a:r>
              <a:rPr lang="en-US" sz="2800" dirty="0" smtClean="0"/>
              <a:t> proposes the correct structure of benzene. 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1856- </a:t>
            </a:r>
            <a:r>
              <a:rPr lang="en-US" sz="2800" dirty="0" err="1" smtClean="0"/>
              <a:t>Couper</a:t>
            </a:r>
            <a:r>
              <a:rPr lang="en-US" sz="2800" dirty="0" smtClean="0"/>
              <a:t> proposed </a:t>
            </a:r>
            <a:r>
              <a:rPr lang="en-US" sz="2800" dirty="0"/>
              <a:t>that atoms joined to each other like modern-day </a:t>
            </a:r>
            <a:r>
              <a:rPr lang="en-US" sz="2800" dirty="0" err="1" smtClean="0"/>
              <a:t>Tinkertoys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pic>
        <p:nvPicPr>
          <p:cNvPr id="5124" name="Picture 4" descr="A representation of the benzene ring from Kekulé’s Lehrbuch der organischen Chemie (1861–1867). CHF Collection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2144156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upload.wikimedia.org/wikipedia/commons/thumb/3/3e/Oxals%C3%A4ure3.svg/152px-Oxals%C3%A4ure3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64562"/>
            <a:ext cx="1447800" cy="1114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610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Oxalic acid</a:t>
            </a:r>
            <a:endParaRPr lang="en-US" dirty="0"/>
          </a:p>
        </p:txBody>
      </p:sp>
      <p:pic>
        <p:nvPicPr>
          <p:cNvPr id="5129" name="Picture 9" descr="http://upload.wikimedia.org/wikipedia/commons/thumb/8/82/Ethanol-2D-skeletal.svg/800px-Ethanol-2D-skeletal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8" y="5715000"/>
            <a:ext cx="963422" cy="368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43200" y="610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Ethanol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94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Inorganic Complexes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533400"/>
          </a:xfrm>
        </p:spPr>
        <p:txBody>
          <a:bodyPr>
            <a:normAutofit/>
          </a:bodyPr>
          <a:lstStyle/>
          <a:p>
            <a:pPr marL="0" lvl="3" indent="0" algn="ctr">
              <a:buNone/>
            </a:pPr>
            <a:r>
              <a:rPr lang="en-US" altLang="en-US" sz="2400" dirty="0" smtClean="0"/>
              <a:t>Late 1800s- </a:t>
            </a:r>
            <a:r>
              <a:rPr lang="en-US" altLang="en-US" sz="2400" dirty="0" err="1" smtClean="0"/>
              <a:t>Blomstrand</a:t>
            </a:r>
            <a:r>
              <a:rPr lang="en-US" altLang="en-US" sz="2400" dirty="0" smtClean="0"/>
              <a:t> and Jorgenson</a:t>
            </a:r>
            <a:endParaRPr lang="en-US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963739" y="1099125"/>
            <a:ext cx="3637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Co</a:t>
            </a:r>
            <a:r>
              <a:rPr lang="en-US" sz="3200" baseline="30000" dirty="0" smtClean="0"/>
              <a:t>3+</a:t>
            </a:r>
            <a:r>
              <a:rPr lang="en-US" sz="3200" dirty="0" smtClean="0"/>
              <a:t>,  4 x NH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3 x Cl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209800"/>
            <a:ext cx="73914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 smtClean="0"/>
              <a:t>Their rules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Charge on the metal ion determined the number of bonds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-  Co</a:t>
            </a:r>
            <a:r>
              <a:rPr lang="en-US" sz="2000" baseline="30000" dirty="0" smtClean="0"/>
              <a:t>3</a:t>
            </a:r>
            <a:r>
              <a:rPr lang="en-US" sz="2000" baseline="30000" dirty="0"/>
              <a:t>+ </a:t>
            </a:r>
            <a:r>
              <a:rPr lang="en-US" sz="2000" dirty="0"/>
              <a:t>= 3 </a:t>
            </a:r>
            <a:r>
              <a:rPr lang="en-US" sz="2000" dirty="0" smtClean="0"/>
              <a:t>bonds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Similar bonding concepts to organics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can form chains like -CH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-</a:t>
            </a:r>
          </a:p>
          <a:p>
            <a:pPr marL="2857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Only Cl</a:t>
            </a:r>
            <a:r>
              <a:rPr lang="en-US" altLang="en-US" sz="2000" baseline="30000" dirty="0"/>
              <a:t>-</a:t>
            </a:r>
            <a:r>
              <a:rPr lang="en-US" altLang="en-US" sz="2000" dirty="0"/>
              <a:t> attached to an NH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 could </a:t>
            </a:r>
            <a:r>
              <a:rPr lang="en-US" altLang="en-US" sz="2000" dirty="0" smtClean="0"/>
              <a:t>dissociate</a:t>
            </a:r>
            <a:endParaRPr lang="en-US" alt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272516"/>
            <a:ext cx="3810000" cy="109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0" y="5341203"/>
            <a:ext cx="266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Did not explain isomers.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10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Inorganic Complexes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533400"/>
          </a:xfrm>
        </p:spPr>
        <p:txBody>
          <a:bodyPr>
            <a:normAutofit/>
          </a:bodyPr>
          <a:lstStyle/>
          <a:p>
            <a:pPr marL="0" lvl="3" indent="0" algn="ctr">
              <a:buNone/>
            </a:pPr>
            <a:r>
              <a:rPr lang="en-US" altLang="en-US" sz="2400" dirty="0" smtClean="0"/>
              <a:t>1893- Werner’s Theory</a:t>
            </a:r>
            <a:endParaRPr lang="en-US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963739" y="1099125"/>
            <a:ext cx="3637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Co</a:t>
            </a:r>
            <a:r>
              <a:rPr lang="en-US" sz="3200" baseline="30000" dirty="0" smtClean="0"/>
              <a:t>3+</a:t>
            </a:r>
            <a:r>
              <a:rPr lang="en-US" sz="3200" dirty="0" smtClean="0"/>
              <a:t>,  6 x NH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3 x Cl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036564"/>
            <a:ext cx="73914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 smtClean="0"/>
              <a:t>His rules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Metals interact with 6 ligands in octahedral geometry to form “complex ions”</a:t>
            </a:r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en-US" sz="2000" dirty="0" smtClean="0"/>
              <a:t>Primary/inner coordination sphere: bound to metal</a:t>
            </a:r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en-US" sz="2000" dirty="0" smtClean="0"/>
              <a:t>Secondary/outer </a:t>
            </a:r>
            <a:r>
              <a:rPr lang="en-US" sz="2000" dirty="0"/>
              <a:t>coordination sphere: </a:t>
            </a:r>
            <a:r>
              <a:rPr lang="en-US" sz="2000" dirty="0" smtClean="0"/>
              <a:t>balance charge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3810000" cy="109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4629090"/>
            <a:ext cx="2417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u="sng" dirty="0" err="1" smtClean="0"/>
              <a:t>Blomstrand</a:t>
            </a:r>
            <a:r>
              <a:rPr lang="en-US" altLang="en-US" sz="2000" u="sng" dirty="0" smtClean="0"/>
              <a:t> Structure</a:t>
            </a:r>
            <a:endParaRPr lang="en-US" sz="2000" u="sng" dirty="0"/>
          </a:p>
        </p:txBody>
      </p:sp>
      <p:sp>
        <p:nvSpPr>
          <p:cNvPr id="9" name="Rectangle 8"/>
          <p:cNvSpPr/>
          <p:nvPr/>
        </p:nvSpPr>
        <p:spPr>
          <a:xfrm>
            <a:off x="5912301" y="4629090"/>
            <a:ext cx="2005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u="sng" dirty="0" smtClean="0"/>
              <a:t>Werner Structure</a:t>
            </a:r>
            <a:endParaRPr lang="en-US" sz="2000" u="sng" dirty="0"/>
          </a:p>
        </p:txBody>
      </p:sp>
      <p:pic>
        <p:nvPicPr>
          <p:cNvPr id="10" name="Picture 2" descr="http://shakyasamaj.com/images/OnlineEducation/chemistry12_images/sam3_files/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5105400"/>
            <a:ext cx="2145792" cy="12192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79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66800"/>
            <a:ext cx="9144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Werner’s Theory</a:t>
            </a:r>
            <a:endParaRPr kumimoji="0" lang="en-US" alt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Explains multiple complexes of the same sets of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ligands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different numbers</a:t>
            </a:r>
          </a:p>
          <a:p>
            <a:pPr marL="855663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[Co(NH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]Cl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[Co(NH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Cl]Cl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[Co(NH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[Co(NH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</a:t>
            </a:r>
          </a:p>
          <a:p>
            <a:pPr marL="855663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 numbers of ions are produced due to outer sphere dissociation</a:t>
            </a:r>
          </a:p>
          <a:p>
            <a:pPr marL="45085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Explains multiple complexes with exact same formula = isomers</a:t>
            </a:r>
          </a:p>
        </p:txBody>
      </p:sp>
      <p:pic>
        <p:nvPicPr>
          <p:cNvPr id="5" name="Picture 3" descr="09_01_Figu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88"/>
          <a:stretch>
            <a:fillRect/>
          </a:stretch>
        </p:blipFill>
        <p:spPr bwMode="auto">
          <a:xfrm>
            <a:off x="1943100" y="3721388"/>
            <a:ext cx="5257800" cy="246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Werner Complexes</a:t>
            </a:r>
            <a:endParaRPr lang="en-US" sz="400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419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Werner’s Other Contributions</a:t>
            </a:r>
            <a:endParaRPr kumimoji="0" lang="en-US" alt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Werner Complexes</a:t>
            </a:r>
            <a:endParaRPr lang="en-US" sz="4000" u="sng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1371600"/>
            <a:ext cx="8382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Coordination Number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Most first row transition elements prefer 6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ligands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Pt</a:t>
            </a:r>
            <a:r>
              <a:rPr kumimoji="0" lang="en-US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2+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prefers 4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ligands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CoA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only has two isomers.  </a:t>
            </a:r>
          </a:p>
          <a:p>
            <a:pPr marL="2514600" lvl="5" indent="-228600">
              <a:spcBef>
                <a:spcPct val="20000"/>
              </a:spcBef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trigonal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prismatic because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trigonal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antiprimatic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because they would give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isomers.  </a:t>
            </a:r>
          </a:p>
          <a:p>
            <a:pPr marL="2514600" lvl="5" indent="-228600">
              <a:spcBef>
                <a:spcPct val="20000"/>
              </a:spcBef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Octahedral because it only has two possible isomers.</a:t>
            </a:r>
          </a:p>
          <a:p>
            <a:pPr marL="2514600" lvl="5" indent="-228600">
              <a:spcBef>
                <a:spcPct val="20000"/>
              </a:spcBef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PtA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only has two isomers so it must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square planar. Tetrahedral would have only 1 isomer.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completes the Inner Sphere coordination in aqueous solutions:  NiCl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+   H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[Ni(H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O)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]Cl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28894"/>
            <a:ext cx="1905000" cy="262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066800"/>
            <a:ext cx="419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Werner’s Other Contributions</a:t>
            </a:r>
            <a:endParaRPr kumimoji="0" lang="en-US" alt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Werner Complexes</a:t>
            </a:r>
            <a:endParaRPr lang="en-US" sz="4000" u="sng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28894"/>
            <a:ext cx="1905000" cy="262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895600" y="1676400"/>
            <a:ext cx="58674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 </a:t>
            </a:r>
            <a:r>
              <a:rPr lang="en-US" sz="2400" dirty="0"/>
              <a:t>1914, Werner resolved </a:t>
            </a:r>
            <a:r>
              <a:rPr lang="en-US" sz="2400" dirty="0" err="1" smtClean="0"/>
              <a:t>hexol</a:t>
            </a:r>
            <a:r>
              <a:rPr lang="en-US" sz="2400" dirty="0" smtClean="0"/>
              <a:t>, </a:t>
            </a:r>
            <a:r>
              <a:rPr lang="en-US" sz="2400" dirty="0"/>
              <a:t>into optical isomers, overthrowing the theory that only carbon compounds could possess chirality.</a:t>
            </a:r>
          </a:p>
        </p:txBody>
      </p:sp>
      <p:pic>
        <p:nvPicPr>
          <p:cNvPr id="46082" name="Picture 2" descr="http://upload.wikimedia.org/wikipedia/commons/thumb/1/11/Hexol-2D-wedged.png/1280px-Hexol-2D-wedg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124200"/>
            <a:ext cx="4604185" cy="28956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Werner Complexes</a:t>
            </a:r>
            <a:endParaRPr lang="en-US" sz="4000" u="sng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11" y="1371600"/>
            <a:ext cx="3779777" cy="520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14400"/>
            <a:ext cx="910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spcBef>
                <a:spcPct val="20000"/>
              </a:spcBef>
              <a:defRPr/>
            </a:pPr>
            <a:r>
              <a:rPr lang="en-US" altLang="en-US" sz="2400" dirty="0" smtClean="0">
                <a:solidFill>
                  <a:srgbClr val="FF0000"/>
                </a:solidFill>
              </a:rPr>
              <a:t>Werner was awarded the Nobel Prize in 1913 (only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inorg</a:t>
            </a:r>
            <a:r>
              <a:rPr lang="en-US" altLang="en-US" sz="2400" dirty="0" smtClean="0">
                <a:solidFill>
                  <a:srgbClr val="FF0000"/>
                </a:solidFill>
              </a:rPr>
              <a:t>. up until 1973)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021557"/>
            <a:ext cx="7770972" cy="5417820"/>
          </a:xfrm>
        </p:spPr>
        <p:txBody>
          <a:bodyPr rIns="229163"/>
          <a:lstStyle/>
          <a:p>
            <a:pPr marL="368618" indent="-334328"/>
            <a:r>
              <a:rPr lang="en-US" sz="2200" dirty="0" smtClean="0"/>
              <a:t>Ancient times through Alchemy:</a:t>
            </a:r>
          </a:p>
          <a:p>
            <a:pPr marL="768668" lvl="1" indent="-264319"/>
            <a:r>
              <a:rPr lang="en-US" sz="2000" dirty="0" smtClean="0"/>
              <a:t>Descriptive chemistry, techniques, minerals (Cu compounds), glasses, glazes, gunpowder</a:t>
            </a:r>
          </a:p>
          <a:p>
            <a:pPr marL="368618" indent="-334328"/>
            <a:r>
              <a:rPr lang="en-US" sz="2200" dirty="0" smtClean="0"/>
              <a:t>17th Century</a:t>
            </a:r>
          </a:p>
          <a:p>
            <a:pPr marL="768668" lvl="1" indent="-264319"/>
            <a:r>
              <a:rPr lang="en-US" sz="2000" dirty="0" smtClean="0"/>
              <a:t>Mineral acids (</a:t>
            </a:r>
            <a:r>
              <a:rPr lang="en-US" sz="2000" dirty="0" err="1" smtClean="0"/>
              <a:t>HCl</a:t>
            </a:r>
            <a:r>
              <a:rPr lang="en-US" sz="2000" dirty="0" smtClean="0"/>
              <a:t>, HNO</a:t>
            </a:r>
            <a:r>
              <a:rPr lang="en-US" sz="2000" baseline="-22000" dirty="0" smtClean="0"/>
              <a:t>3</a:t>
            </a:r>
            <a:r>
              <a:rPr lang="en-US" sz="2000" dirty="0" smtClean="0"/>
              <a:t>, H</a:t>
            </a:r>
            <a:r>
              <a:rPr lang="en-US" sz="2000" baseline="-22000" dirty="0" smtClean="0"/>
              <a:t>2</a:t>
            </a:r>
            <a:r>
              <a:rPr lang="en-US" sz="2000" dirty="0" smtClean="0"/>
              <a:t>SO</a:t>
            </a:r>
            <a:r>
              <a:rPr lang="en-US" sz="2000" baseline="-22000" dirty="0" smtClean="0"/>
              <a:t>4</a:t>
            </a:r>
            <a:r>
              <a:rPr lang="en-US" sz="2000" dirty="0" smtClean="0"/>
              <a:t>), salts and their reactions, acid and bases</a:t>
            </a:r>
          </a:p>
          <a:p>
            <a:pPr marL="768668" lvl="1" indent="-264319"/>
            <a:r>
              <a:rPr lang="en-US" sz="2000" dirty="0" smtClean="0"/>
              <a:t>Quantitative work became important, molar mass, gases, volumes</a:t>
            </a:r>
          </a:p>
          <a:p>
            <a:pPr marL="768668" lvl="1" indent="-264319"/>
            <a:r>
              <a:rPr lang="en-US" sz="2000" dirty="0" smtClean="0"/>
              <a:t>1869:  The periodic table</a:t>
            </a:r>
          </a:p>
          <a:p>
            <a:pPr marL="368618" indent="-334328"/>
            <a:r>
              <a:rPr lang="en-US" sz="2200" dirty="0" smtClean="0"/>
              <a:t>Late 1800s:  Chemical Industry </a:t>
            </a:r>
          </a:p>
          <a:p>
            <a:pPr marL="768668" lvl="1" indent="-264319"/>
            <a:r>
              <a:rPr lang="en-US" sz="2000" dirty="0" smtClean="0"/>
              <a:t>Isolate, refine, purify metals and compounds</a:t>
            </a:r>
          </a:p>
          <a:p>
            <a:pPr marL="368618" indent="-334328"/>
            <a:r>
              <a:rPr lang="en-US" sz="2200" dirty="0" smtClean="0"/>
              <a:t>1896:  Discovery of Radioactivity</a:t>
            </a:r>
          </a:p>
          <a:p>
            <a:pPr marL="768668" lvl="1" indent="-264319"/>
            <a:r>
              <a:rPr lang="en-US" sz="2000" dirty="0" smtClean="0"/>
              <a:t>Atomic structure, quantum mechanics, nuclear chemistry (through early 20th century)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History of Inorganic Chemistry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Coordination Complexes</a:t>
            </a:r>
            <a:endParaRPr lang="en-US" sz="4000" u="sng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0668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Shortcomings of Werner’s Theory</a:t>
            </a:r>
            <a:endParaRPr kumimoji="0" lang="en-US" alt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 explain the nature of bonding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withing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coordination sphere.</a:t>
            </a:r>
          </a:p>
          <a:p>
            <a:pPr marL="45085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en-US" sz="2000" dirty="0" smtClean="0"/>
              <a:t>Does  not account for the preference between 4- and 6- coordination.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 account for square planar 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tetrahedral.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308008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Crystal Field Theory</a:t>
            </a:r>
            <a:endParaRPr lang="en-US" sz="2000" u="sng" dirty="0"/>
          </a:p>
        </p:txBody>
      </p:sp>
      <p:pic>
        <p:nvPicPr>
          <p:cNvPr id="66562" name="Picture 2" descr="http://media-1.web.britannica.com/eb-media/48/7448-004-52284D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61084"/>
            <a:ext cx="3886200" cy="28635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0" y="308008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Ligand</a:t>
            </a:r>
            <a:r>
              <a:rPr lang="en-US" sz="2000" u="sng" dirty="0" smtClean="0"/>
              <a:t> Field Theory</a:t>
            </a:r>
            <a:endParaRPr lang="en-US" sz="2000" u="sng" dirty="0"/>
          </a:p>
        </p:txBody>
      </p:sp>
      <p:pic>
        <p:nvPicPr>
          <p:cNvPr id="12" name="Picture 4" descr="ch21_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2878314" cy="312420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-1.web.britannica.com/eb-media/48/7448-004-52284D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80" y="2612649"/>
            <a:ext cx="3722816" cy="274312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Crystal Field Theory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7552" y="1031964"/>
            <a:ext cx="5969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Electrostatic approach to bonding.</a:t>
            </a:r>
          </a:p>
          <a:p>
            <a:r>
              <a:rPr lang="en-US" sz="2400" dirty="0" smtClean="0"/>
              <a:t>First Applied to ionic crystalline substances.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3993" y="2151014"/>
            <a:ext cx="51467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Assumptions: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Metal ion at the center.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err="1" smtClean="0"/>
              <a:t>Ligands</a:t>
            </a:r>
            <a:r>
              <a:rPr lang="en-US" sz="2200" dirty="0" smtClean="0"/>
              <a:t> are treated as point charges.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Bonding occurs through M+ and L- electrostatic attraction. 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Bonding is purely ionic.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M and L electrons repel each other.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d orbital degeneracy is broken as </a:t>
            </a:r>
            <a:r>
              <a:rPr lang="en-US" sz="2200" dirty="0" err="1" smtClean="0"/>
              <a:t>ligands</a:t>
            </a:r>
            <a:r>
              <a:rPr lang="en-US" sz="2200" dirty="0" smtClean="0"/>
              <a:t> approach. </a:t>
            </a:r>
          </a:p>
          <a:p>
            <a:endParaRPr lang="en-US" sz="2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Crystal Field Theory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h21_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79" y="1406425"/>
            <a:ext cx="6124303" cy="4579618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945" name="Object 1"/>
          <p:cNvGraphicFramePr>
            <a:graphicFrameLocks noChangeAspect="1"/>
          </p:cNvGraphicFramePr>
          <p:nvPr/>
        </p:nvGraphicFramePr>
        <p:xfrm>
          <a:off x="411478" y="3156859"/>
          <a:ext cx="1447800" cy="1452563"/>
        </p:xfrm>
        <a:graphic>
          <a:graphicData uri="http://schemas.openxmlformats.org/presentationml/2006/ole">
            <p:oleObj spid="_x0000_s82950" name="CS ChemDraw Drawing" r:id="rId4" imgW="897111" imgH="900450" progId="ChemDraw.Document.6.0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Octahedral Splitting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729" y="1683610"/>
            <a:ext cx="1435472" cy="183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782" y="1916023"/>
            <a:ext cx="1727456" cy="132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362" y="2186257"/>
            <a:ext cx="4101737" cy="264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731526" y="1959426"/>
            <a:ext cx="0" cy="27693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1257" y="3095893"/>
            <a:ext cx="47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/>
        </p:nvGraphicFramePr>
        <p:xfrm>
          <a:off x="3581254" y="4883600"/>
          <a:ext cx="989522" cy="992777"/>
        </p:xfrm>
        <a:graphic>
          <a:graphicData uri="http://schemas.openxmlformats.org/presentationml/2006/ole">
            <p:oleObj spid="_x0000_s83979" name="CS ChemDraw Drawing" r:id="rId6" imgW="897111" imgH="900450" progId="ChemDraw.Document.6.0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72047" y="5182260"/>
            <a:ext cx="50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8772" y="3706721"/>
            <a:ext cx="1375272" cy="138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8270" y="3665354"/>
            <a:ext cx="1301250" cy="135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57148" y="3665355"/>
            <a:ext cx="1382349" cy="135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97193" y="6137356"/>
            <a:ext cx="8321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d-</a:t>
            </a:r>
            <a:r>
              <a:rPr lang="en-US" altLang="en-US" sz="2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orbitals</a:t>
            </a:r>
            <a:r>
              <a:rPr lang="en-US" alt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align along the octahedral axis will be affected the most.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9085" y="3681820"/>
            <a:ext cx="428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z2</a:t>
            </a:r>
            <a:r>
              <a:rPr lang="en-US" dirty="0" smtClean="0"/>
              <a:t>  d</a:t>
            </a:r>
            <a:r>
              <a:rPr lang="en-US" baseline="-25000" dirty="0" smtClean="0"/>
              <a:t>x2-y2</a:t>
            </a:r>
            <a:r>
              <a:rPr lang="en-US" dirty="0" smtClean="0"/>
              <a:t> 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xy</a:t>
            </a:r>
            <a:r>
              <a:rPr lang="en-US" dirty="0" smtClean="0"/>
              <a:t>  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yz</a:t>
            </a:r>
            <a:r>
              <a:rPr lang="en-US" dirty="0" smtClean="0"/>
              <a:t>   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xz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789750" y="1935572"/>
            <a:ext cx="2566988" cy="2425701"/>
            <a:chOff x="1952" y="1894"/>
            <a:chExt cx="1617" cy="1528"/>
          </a:xfrm>
        </p:grpSpPr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>
              <a:off x="1952" y="2673"/>
              <a:ext cx="5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Line 25"/>
            <p:cNvSpPr>
              <a:spLocks noChangeShapeType="1"/>
            </p:cNvSpPr>
            <p:nvPr/>
          </p:nvSpPr>
          <p:spPr bwMode="auto">
            <a:xfrm flipV="1">
              <a:off x="2497" y="2160"/>
              <a:ext cx="109" cy="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Line 26"/>
            <p:cNvSpPr>
              <a:spLocks noChangeShapeType="1"/>
            </p:cNvSpPr>
            <p:nvPr/>
          </p:nvSpPr>
          <p:spPr bwMode="auto">
            <a:xfrm>
              <a:off x="2501" y="2675"/>
              <a:ext cx="179" cy="6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Line 27"/>
            <p:cNvSpPr>
              <a:spLocks noChangeShapeType="1"/>
            </p:cNvSpPr>
            <p:nvPr/>
          </p:nvSpPr>
          <p:spPr bwMode="auto">
            <a:xfrm>
              <a:off x="2672" y="2161"/>
              <a:ext cx="1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Line 28"/>
            <p:cNvSpPr>
              <a:spLocks noChangeShapeType="1"/>
            </p:cNvSpPr>
            <p:nvPr/>
          </p:nvSpPr>
          <p:spPr bwMode="auto">
            <a:xfrm>
              <a:off x="3002" y="2161"/>
              <a:ext cx="1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Line 29"/>
            <p:cNvSpPr>
              <a:spLocks noChangeShapeType="1"/>
            </p:cNvSpPr>
            <p:nvPr/>
          </p:nvSpPr>
          <p:spPr bwMode="auto">
            <a:xfrm>
              <a:off x="3365" y="2150"/>
              <a:ext cx="1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534" name="Picture 30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" y="2201"/>
              <a:ext cx="44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38" name="Line 34"/>
            <p:cNvSpPr>
              <a:spLocks noChangeShapeType="1"/>
            </p:cNvSpPr>
            <p:nvPr/>
          </p:nvSpPr>
          <p:spPr bwMode="auto">
            <a:xfrm>
              <a:off x="2799" y="3387"/>
              <a:ext cx="1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9" name="Line 35"/>
            <p:cNvSpPr>
              <a:spLocks noChangeShapeType="1"/>
            </p:cNvSpPr>
            <p:nvPr/>
          </p:nvSpPr>
          <p:spPr bwMode="auto">
            <a:xfrm>
              <a:off x="3215" y="3377"/>
              <a:ext cx="1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Rectangle 38"/>
            <p:cNvSpPr>
              <a:spLocks noChangeArrowheads="1"/>
            </p:cNvSpPr>
            <p:nvPr/>
          </p:nvSpPr>
          <p:spPr bwMode="auto">
            <a:xfrm>
              <a:off x="2625" y="3133"/>
              <a:ext cx="50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/>
                <a:t>d</a:t>
              </a:r>
              <a:r>
                <a:rPr lang="en-US" altLang="en-US" sz="2400" baseline="-25000" dirty="0"/>
                <a:t>x2-y2</a:t>
              </a:r>
            </a:p>
          </p:txBody>
        </p:sp>
        <p:sp>
          <p:nvSpPr>
            <p:cNvPr id="21543" name="Rectangle 39"/>
            <p:cNvSpPr>
              <a:spLocks noChangeArrowheads="1"/>
            </p:cNvSpPr>
            <p:nvPr/>
          </p:nvSpPr>
          <p:spPr bwMode="auto">
            <a:xfrm>
              <a:off x="3104" y="3120"/>
              <a:ext cx="33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d</a:t>
              </a:r>
              <a:r>
                <a:rPr lang="en-US" altLang="en-US" sz="2400" baseline="-25000"/>
                <a:t>z2</a:t>
              </a:r>
            </a:p>
          </p:txBody>
        </p:sp>
        <p:sp>
          <p:nvSpPr>
            <p:cNvPr id="21544" name="Rectangle 40"/>
            <p:cNvSpPr>
              <a:spLocks noChangeArrowheads="1"/>
            </p:cNvSpPr>
            <p:nvPr/>
          </p:nvSpPr>
          <p:spPr bwMode="auto">
            <a:xfrm>
              <a:off x="3245" y="1894"/>
              <a:ext cx="32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d</a:t>
              </a:r>
              <a:r>
                <a:rPr lang="en-US" altLang="en-US" sz="2400" baseline="-25000"/>
                <a:t>xz</a:t>
              </a:r>
            </a:p>
          </p:txBody>
        </p:sp>
        <p:sp>
          <p:nvSpPr>
            <p:cNvPr id="21545" name="Rectangle 41"/>
            <p:cNvSpPr>
              <a:spLocks noChangeArrowheads="1"/>
            </p:cNvSpPr>
            <p:nvPr/>
          </p:nvSpPr>
          <p:spPr bwMode="auto">
            <a:xfrm>
              <a:off x="2529" y="1895"/>
              <a:ext cx="33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d</a:t>
              </a:r>
              <a:r>
                <a:rPr lang="en-US" altLang="en-US" sz="2400" baseline="-25000"/>
                <a:t>xy</a:t>
              </a:r>
            </a:p>
          </p:txBody>
        </p:sp>
        <p:sp>
          <p:nvSpPr>
            <p:cNvPr id="21546" name="Rectangle 42"/>
            <p:cNvSpPr>
              <a:spLocks noChangeArrowheads="1"/>
            </p:cNvSpPr>
            <p:nvPr/>
          </p:nvSpPr>
          <p:spPr bwMode="auto">
            <a:xfrm>
              <a:off x="2869" y="1905"/>
              <a:ext cx="32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d</a:t>
              </a:r>
              <a:r>
                <a:rPr lang="en-US" altLang="en-US" sz="2400" baseline="-25000"/>
                <a:t>yz</a:t>
              </a:r>
            </a:p>
          </p:txBody>
        </p:sp>
      </p:grpSp>
      <p:sp>
        <p:nvSpPr>
          <p:cNvPr id="7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Tetrahedral Splitting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611926" y="4590579"/>
            <a:ext cx="2907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Tetrahedral</a:t>
            </a:r>
          </a:p>
        </p:txBody>
      </p:sp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378" y="1306294"/>
            <a:ext cx="2424511" cy="252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810" y="4000586"/>
            <a:ext cx="4285840" cy="26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5349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Other Geometries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7042" name="Picture 2" descr="http://www.chm.davidson.edu/vce/coordchem/c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5" y="1142679"/>
            <a:ext cx="8964658" cy="42788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72" y="1041400"/>
            <a:ext cx="8237528" cy="52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Other Geometries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Crystal Field Theory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95" y="1079857"/>
            <a:ext cx="862148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Merits of crystal field theory: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Can be used to predict the most favorable geometry for the complex.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Can account for why some complexes are tetrahedral and others square planar.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err="1" smtClean="0"/>
              <a:t>Usefull</a:t>
            </a:r>
            <a:r>
              <a:rPr lang="en-US" sz="2200" dirty="0" smtClean="0"/>
              <a:t> in interpreting magnetic properties.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The colors of many transition metal complexes can be rationalized.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972" y="3962424"/>
            <a:ext cx="862148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Limitations of crystal field theory: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Becomes less accurate as delocalization increases (more covalent character).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Point charge does not accurately represent complexes. 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Does not account for pi bonding interactions.</a:t>
            </a:r>
          </a:p>
          <a:p>
            <a:pPr marL="574675" indent="-339725"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Does not account for the relative strengths of the </a:t>
            </a:r>
            <a:r>
              <a:rPr lang="en-US" sz="2200" dirty="0" err="1" smtClean="0"/>
              <a:t>ligands</a:t>
            </a:r>
            <a:r>
              <a:rPr lang="en-US" sz="2200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Field Theory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900" y="4373835"/>
            <a:ext cx="19526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656" y="4073525"/>
            <a:ext cx="30575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9400" y="977900"/>
            <a:ext cx="85598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Application of molecular orbital theory to transition metal 	complexes.</a:t>
            </a:r>
          </a:p>
          <a:p>
            <a:pPr indent="2921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 smtClean="0"/>
              <a:t>Ligands</a:t>
            </a:r>
            <a:r>
              <a:rPr lang="en-US" sz="2400" dirty="0" smtClean="0"/>
              <a:t> are not point charges.</a:t>
            </a:r>
          </a:p>
          <a:p>
            <a:pPr indent="2921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Takes into account </a:t>
            </a: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 bonding. </a:t>
            </a:r>
          </a:p>
          <a:p>
            <a:pPr indent="2921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Can be used to explain </a:t>
            </a:r>
            <a:r>
              <a:rPr lang="en-US" sz="2400" dirty="0" err="1" smtClean="0"/>
              <a:t>spectrochemical</a:t>
            </a:r>
            <a:r>
              <a:rPr lang="en-US" sz="2400" dirty="0" smtClean="0"/>
              <a:t> series. </a:t>
            </a:r>
          </a:p>
          <a:p>
            <a:pPr indent="2921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Better than valence-bond model or crystal field theory at 	explaining experimental data.</a:t>
            </a: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pic>
        <p:nvPicPr>
          <p:cNvPr id="1026" name="Picture 2" descr="http://onlinelibrary.wiley.com/store/10.1002/anie.201204100/asset/image_m/mcontent.gif?v=1&amp;s=dfeb6c741bbd29689076ca4dd6eb2cb393e418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910" y="1531171"/>
            <a:ext cx="2974901" cy="426589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3"/>
            <a:ext cx="8229600" cy="1143001"/>
          </a:xfrm>
        </p:spPr>
        <p:txBody>
          <a:bodyPr/>
          <a:lstStyle/>
          <a:p>
            <a:r>
              <a:rPr lang="en-US" sz="4000" b="1" dirty="0" smtClean="0"/>
              <a:t>Inorganic History Side Note</a:t>
            </a:r>
            <a:endParaRPr lang="en-US" sz="4000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970" y="1185006"/>
            <a:ext cx="4236793" cy="917575"/>
          </a:xfrm>
        </p:spPr>
        <p:txBody>
          <a:bodyPr/>
          <a:lstStyle/>
          <a:p>
            <a:pPr>
              <a:buFontTx/>
              <a:buNone/>
            </a:pPr>
            <a:r>
              <a:rPr lang="en-US" u="sng" dirty="0"/>
              <a:t>Friedrich </a:t>
            </a:r>
            <a:r>
              <a:rPr lang="en-US" u="sng" dirty="0" err="1"/>
              <a:t>Wöhler</a:t>
            </a:r>
            <a:r>
              <a:rPr lang="en-US" u="sng" dirty="0"/>
              <a:t> (1828)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603250" y="2788012"/>
            <a:ext cx="229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Potassium Cyanante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889250" y="2788012"/>
            <a:ext cx="211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Ammonium Sulfate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5888038" y="2022837"/>
            <a:ext cx="238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Ammonium Cyanante</a:t>
            </a:r>
          </a:p>
        </p:txBody>
      </p:sp>
      <p:graphicFrame>
        <p:nvGraphicFramePr>
          <p:cNvPr id="18446" name="Object 14"/>
          <p:cNvGraphicFramePr>
            <a:graphicFrameLocks noChangeAspect="1"/>
          </p:cNvGraphicFramePr>
          <p:nvPr/>
        </p:nvGraphicFramePr>
        <p:xfrm>
          <a:off x="4899025" y="2737212"/>
          <a:ext cx="1471613" cy="839787"/>
        </p:xfrm>
        <a:graphic>
          <a:graphicData uri="http://schemas.openxmlformats.org/presentationml/2006/ole">
            <p:oleObj spid="_x0000_s264194" name="CS ChemDraw Drawing" r:id="rId4" imgW="836332" imgH="478170" progId="ChemDraw.Document.6.0">
              <p:embed/>
            </p:oleObj>
          </a:graphicData>
        </a:graphic>
      </p:graphicFrame>
      <p:graphicFrame>
        <p:nvGraphicFramePr>
          <p:cNvPr id="18447" name="Object 15"/>
          <p:cNvGraphicFramePr>
            <a:graphicFrameLocks noChangeAspect="1"/>
          </p:cNvGraphicFramePr>
          <p:nvPr/>
        </p:nvGraphicFramePr>
        <p:xfrm>
          <a:off x="6254750" y="3015024"/>
          <a:ext cx="1657350" cy="989013"/>
        </p:xfrm>
        <a:graphic>
          <a:graphicData uri="http://schemas.openxmlformats.org/presentationml/2006/ole">
            <p:oleObj spid="_x0000_s264195" name="CS ChemDraw Drawing" r:id="rId5" imgW="1387943" imgH="828630" progId="ChemDraw.Document.6.0">
              <p:embed/>
            </p:oleObj>
          </a:graphicData>
        </a:graphic>
      </p:graphicFrame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642100" y="3991337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Urea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137139" y="4915699"/>
            <a:ext cx="68580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400" dirty="0"/>
              <a:t>“I can no longer, so to speak, hold my chemical water and must tell you that I can make urea without needing a kidney.” </a:t>
            </a:r>
            <a:endParaRPr lang="en-US" sz="2400" dirty="0" smtClean="0"/>
          </a:p>
          <a:p>
            <a:r>
              <a:rPr lang="en-US" sz="2400" dirty="0" smtClean="0"/>
              <a:t>			</a:t>
            </a:r>
            <a:r>
              <a:rPr lang="en-US" sz="2400" dirty="0" err="1" smtClean="0"/>
              <a:t>Wöhler</a:t>
            </a:r>
            <a:r>
              <a:rPr lang="en-US" sz="2400" dirty="0" smtClean="0"/>
              <a:t> </a:t>
            </a:r>
            <a:r>
              <a:rPr lang="en-US" sz="2400" dirty="0"/>
              <a:t>in a letter to Berzelius</a:t>
            </a:r>
          </a:p>
        </p:txBody>
      </p:sp>
      <p:graphicFrame>
        <p:nvGraphicFramePr>
          <p:cNvPr id="18476" name="Object 44"/>
          <p:cNvGraphicFramePr>
            <a:graphicFrameLocks noChangeAspect="1"/>
          </p:cNvGraphicFramePr>
          <p:nvPr/>
        </p:nvGraphicFramePr>
        <p:xfrm>
          <a:off x="782638" y="2365737"/>
          <a:ext cx="7558087" cy="415925"/>
        </p:xfrm>
        <a:graphic>
          <a:graphicData uri="http://schemas.openxmlformats.org/presentationml/2006/ole">
            <p:oleObj spid="_x0000_s264196" name="CS ChemDraw Drawing" r:id="rId6" imgW="5094167" imgH="28161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/>
      <p:bldP spid="1844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996546" y="1368115"/>
            <a:ext cx="3766457" cy="35992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Octahedral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err="1" smtClean="0"/>
              <a:t>Ligand</a:t>
            </a:r>
            <a:r>
              <a:rPr lang="en-US" sz="3200" dirty="0" smtClean="0"/>
              <a:t> Field Strength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Square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Planar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/>
              <a:t> </a:t>
            </a:r>
            <a:r>
              <a:rPr lang="en-US" sz="3200" dirty="0" smtClean="0"/>
              <a:t>bonding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Tetrahedral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Organo</a:t>
            </a:r>
            <a:r>
              <a:rPr lang="en-US" sz="3200" dirty="0" err="1" smtClean="0"/>
              <a:t>metallics</a:t>
            </a:r>
            <a:r>
              <a:rPr lang="en-US" sz="3200" dirty="0" smtClean="0"/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144" y="4441368"/>
            <a:ext cx="3135085" cy="94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0371" y="1371600"/>
            <a:ext cx="4746172" cy="3058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96342" y="4963886"/>
            <a:ext cx="5377544" cy="4354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6741" y="899373"/>
            <a:ext cx="8229600" cy="29360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basis function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operations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stays the same = +1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is reversed = -1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it is a more complicated change = 0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a reducible representation</a:t>
            </a: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6578552" y="1057909"/>
          <a:ext cx="1546543" cy="1501525"/>
        </p:xfrm>
        <a:graphic>
          <a:graphicData uri="http://schemas.openxmlformats.org/presentationml/2006/ole">
            <p:oleObj spid="_x0000_s91143" name="CS ChemDraw Drawing" r:id="rId3" imgW="927637" imgH="900180" progId="ChemDraw.Document.6.0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70455" y="3046510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 s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59858" y="250626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</a:t>
            </a:r>
            <a:r>
              <a:rPr lang="en-US" sz="2800" baseline="-25000" dirty="0" smtClean="0"/>
              <a:t>h</a:t>
            </a:r>
            <a:endParaRPr lang="en-US" sz="2800" dirty="0" smtClean="0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3107" y="4666076"/>
            <a:ext cx="6649211" cy="81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04511" y="5449264"/>
            <a:ext cx="66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Symbol" pitchFamily="18" charset="2"/>
              </a:rPr>
              <a:t>G</a:t>
            </a:r>
            <a:r>
              <a:rPr lang="en-US" sz="2400" b="1" baseline="-25000" dirty="0" smtClean="0"/>
              <a:t>Fs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60987" y="5465682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2774" y="5470451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27667" y="5470272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79313" y="5458562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303416" y="4132581"/>
            <a:ext cx="156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in-between H</a:t>
            </a:r>
            <a:endParaRPr lang="en-US" dirty="0"/>
          </a:p>
        </p:txBody>
      </p:sp>
      <p:sp>
        <p:nvSpPr>
          <p:cNvPr id="16" name="Right Brace 15"/>
          <p:cNvSpPr/>
          <p:nvPr/>
        </p:nvSpPr>
        <p:spPr>
          <a:xfrm rot="16200000">
            <a:off x="2917500" y="4331435"/>
            <a:ext cx="311596" cy="51096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77587" y="5465117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51767" y="5462885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7067" y="5465117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280467" y="5462885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826567" y="5462885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423467" y="5465117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23" name="Right Brace 22"/>
          <p:cNvSpPr/>
          <p:nvPr/>
        </p:nvSpPr>
        <p:spPr>
          <a:xfrm rot="16200000">
            <a:off x="3972235" y="3578532"/>
            <a:ext cx="610778" cy="1782558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08316" y="3853181"/>
            <a:ext cx="17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through H-M-H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6741" y="899373"/>
            <a:ext cx="8229600" cy="563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basis function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operations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stays the same = +1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is reversed = -1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it is a more complicated change = 0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a reducible representation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 to irreducible representation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orbitals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their symmetry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Fill MOs with e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SALCs of peripheral atoms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Draw peripheral atoms SALC with central atom orbital to generate bonding/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antibonding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6578552" y="1057909"/>
          <a:ext cx="1546543" cy="1501525"/>
        </p:xfrm>
        <a:graphic>
          <a:graphicData uri="http://schemas.openxmlformats.org/presentationml/2006/ole">
            <p:oleObj spid="_x0000_s92167" name="CS ChemDraw Drawing" r:id="rId3" imgW="927637" imgH="900180" progId="ChemDraw.Document.6.0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70455" y="3046510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 s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59858" y="250626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</a:t>
            </a:r>
            <a:r>
              <a:rPr lang="en-US" sz="2800" baseline="-25000" dirty="0" smtClean="0"/>
              <a:t>h</a:t>
            </a:r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1450"/>
            <a:ext cx="65246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400" dirty="0" smtClean="0"/>
              <a:t>Reduce to irreducible representation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79111" y="5614364"/>
            <a:ext cx="66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baseline="-25000" dirty="0" smtClean="0"/>
              <a:t>Hs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45087" y="5630782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574" y="5635551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92667" y="5635372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41113" y="5623662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05987" y="5630217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91267" y="5627985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6067" y="5630217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26267" y="5627985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81867" y="5627985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62867" y="5630217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2510156" y="6118880"/>
            <a:ext cx="405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7030A0"/>
                </a:solidFill>
                <a:latin typeface="Symbol" pitchFamily="18" charset="2"/>
              </a:rPr>
              <a:t>G</a:t>
            </a:r>
            <a:r>
              <a:rPr lang="en-US" sz="2800" baseline="-25000" dirty="0" smtClean="0">
                <a:solidFill>
                  <a:srgbClr val="7030A0"/>
                </a:solidFill>
              </a:rPr>
              <a:t>Hs</a:t>
            </a:r>
            <a:r>
              <a:rPr lang="en-US" sz="2800" dirty="0" smtClean="0">
                <a:solidFill>
                  <a:srgbClr val="7030A0"/>
                </a:solidFill>
              </a:rPr>
              <a:t>:  A</a:t>
            </a:r>
            <a:r>
              <a:rPr lang="en-US" sz="2800" baseline="-25000" dirty="0" smtClean="0">
                <a:solidFill>
                  <a:srgbClr val="7030A0"/>
                </a:solidFill>
              </a:rPr>
              <a:t>1g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+ </a:t>
            </a:r>
            <a:r>
              <a:rPr lang="en-US" sz="2800" dirty="0" smtClean="0">
                <a:solidFill>
                  <a:srgbClr val="7030A0"/>
                </a:solidFill>
              </a:rPr>
              <a:t>T</a:t>
            </a:r>
            <a:r>
              <a:rPr lang="en-US" sz="2800" baseline="-25000" dirty="0" smtClean="0">
                <a:solidFill>
                  <a:srgbClr val="7030A0"/>
                </a:solidFill>
              </a:rPr>
              <a:t>1u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+ </a:t>
            </a:r>
            <a:r>
              <a:rPr lang="en-US" sz="2800" dirty="0" err="1" smtClean="0">
                <a:solidFill>
                  <a:srgbClr val="7030A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7030A0"/>
                </a:solidFill>
              </a:rPr>
              <a:t>g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1450"/>
            <a:ext cx="65246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400" dirty="0" smtClean="0"/>
              <a:t>Irreducible reps for M </a:t>
            </a:r>
            <a:r>
              <a:rPr lang="en-US" sz="2400" dirty="0" err="1" smtClean="0"/>
              <a:t>orbitals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>
            <a:off x="6689298" y="2727325"/>
            <a:ext cx="365287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298898" y="2714625"/>
            <a:ext cx="498902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25798" y="3438525"/>
            <a:ext cx="791002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91798" y="1978025"/>
            <a:ext cx="365287" cy="364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906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3200" y="2489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20898" y="4886325"/>
            <a:ext cx="587802" cy="364889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57900" y="4876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p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/>
          <p:cNvSpPr txBox="1"/>
          <p:nvPr/>
        </p:nvSpPr>
        <p:spPr>
          <a:xfrm>
            <a:off x="4368023" y="13949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83" name="TextBox 82"/>
          <p:cNvSpPr txBox="1"/>
          <p:nvPr/>
        </p:nvSpPr>
        <p:spPr>
          <a:xfrm>
            <a:off x="4380723" y="46842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4450249" y="296574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68468" y="3184117"/>
            <a:ext cx="490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25557" y="424115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93742" y="24095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1111" y="6211107"/>
            <a:ext cx="12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30262" y="6192929"/>
            <a:ext cx="130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6 x H</a:t>
            </a:r>
            <a:endParaRPr lang="en-US" sz="3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026286" y="4313365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7011" y="4397910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21201" y="4748067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930" y="482027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35718" y="5222321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87513" y="23333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87513" y="22571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49413" y="3191817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74813" y="2388926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816065" y="2959066"/>
            <a:ext cx="47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839" y="216566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882" y="4754033"/>
            <a:ext cx="64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6991701" y="43222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7008263" y="5183485"/>
            <a:ext cx="6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200712" y="30202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05810" y="30286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91722" y="6107608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426217" y="61256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4400454" y="5411153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9184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472854" y="4035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82393" y="39984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5422537" y="1404620"/>
            <a:ext cx="1600563" cy="29133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681042" y="39462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673422" y="40351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678139" y="38573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23901" y="3733766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3d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681042" y="41240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673422" y="42129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95413" y="4245917"/>
            <a:ext cx="108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,T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2184400" y="4038600"/>
            <a:ext cx="171921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0106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916738" y="47260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471184" y="47217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008938" y="47260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205015" y="54205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710113" y="54289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464735" y="2157908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99230" y="21632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3904038" y="14367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458484" y="14324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996238" y="14367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5460638" y="4330700"/>
            <a:ext cx="1575162" cy="4013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2196738" y="2344420"/>
            <a:ext cx="1714862" cy="23799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2184038" y="1422400"/>
            <a:ext cx="1714862" cy="8966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2159000" y="2159000"/>
            <a:ext cx="2298700" cy="1028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2133600" y="3200400"/>
            <a:ext cx="2349500" cy="2921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2133600" y="4038600"/>
            <a:ext cx="2082800" cy="139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2133600" y="3022600"/>
            <a:ext cx="2082800" cy="101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130800" y="4787900"/>
            <a:ext cx="1905000" cy="647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4940300" y="5226050"/>
            <a:ext cx="2108200" cy="8953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4902200" y="2159000"/>
            <a:ext cx="2146300" cy="3060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5130800" y="3041650"/>
            <a:ext cx="1866900" cy="17335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670300" y="2819400"/>
            <a:ext cx="2057400" cy="1663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4876800" y="3048000"/>
            <a:ext cx="0" cy="9525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876800" y="3352800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83" grpId="0"/>
      <p:bldP spid="38" grpId="0"/>
      <p:bldP spid="42" grpId="0"/>
      <p:bldP spid="48" grpId="0"/>
      <p:bldP spid="51" grpId="0"/>
      <p:bldP spid="88" grpId="0"/>
      <p:bldP spid="117" grpId="0" animBg="1"/>
      <p:bldP spid="1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51111" y="6211107"/>
            <a:ext cx="12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957262" y="6192929"/>
            <a:ext cx="624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021201" y="4748067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930" y="482027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61945" y="5080608"/>
            <a:ext cx="64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200712" y="30202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05810" y="30286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50249" y="296574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4400454" y="5411153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9184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472854" y="4035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82393" y="412907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1667979" y="39462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673422" y="40351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678139" y="38573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23901" y="3733766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3d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667979" y="41240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673422" y="42129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95413" y="4245917"/>
            <a:ext cx="108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,T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2184400" y="4038600"/>
            <a:ext cx="171921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0106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205015" y="54205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710113" y="54289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2133600" y="4038600"/>
            <a:ext cx="2082800" cy="139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2133600" y="3022600"/>
            <a:ext cx="2082800" cy="101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130800" y="4787900"/>
            <a:ext cx="1905000" cy="647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5130800" y="3041650"/>
            <a:ext cx="1866900" cy="17335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4876800" y="3048000"/>
            <a:ext cx="0" cy="9525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876800" y="3352800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4347755" y="5187043"/>
          <a:ext cx="144462" cy="471488"/>
        </p:xfrm>
        <a:graphic>
          <a:graphicData uri="http://schemas.openxmlformats.org/presentationml/2006/ole">
            <p:oleObj spid="_x0000_s101439" name="CS ChemDraw Drawing" r:id="rId3" imgW="144521" imgH="471960" progId="ChemDraw.Document.6.0">
              <p:embed/>
            </p:oleObj>
          </a:graphicData>
        </a:graphic>
      </p:graphicFrame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4853261" y="5208135"/>
          <a:ext cx="144462" cy="471487"/>
        </p:xfrm>
        <a:graphic>
          <a:graphicData uri="http://schemas.openxmlformats.org/presentationml/2006/ole">
            <p:oleObj spid="_x0000_s101440" name="CS ChemDraw Drawing" r:id="rId4" imgW="144521" imgH="471960" progId="ChemDraw.Document.6.0">
              <p:embed/>
            </p:oleObj>
          </a:graphicData>
        </a:graphic>
      </p:graphicFrame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4064863" y="3806508"/>
          <a:ext cx="144462" cy="471487"/>
        </p:xfrm>
        <a:graphic>
          <a:graphicData uri="http://schemas.openxmlformats.org/presentationml/2006/ole">
            <p:oleObj spid="_x0000_s101441" name="CS ChemDraw Drawing" r:id="rId5" imgW="144521" imgH="471960" progId="ChemDraw.Document.6.0">
              <p:embed/>
            </p:oleObj>
          </a:graphicData>
        </a:graphic>
      </p:graphicFrame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4635999" y="3815534"/>
          <a:ext cx="144462" cy="471488"/>
        </p:xfrm>
        <a:graphic>
          <a:graphicData uri="http://schemas.openxmlformats.org/presentationml/2006/ole">
            <p:oleObj spid="_x0000_s101442" name="CS ChemDraw Drawing" r:id="rId6" imgW="144521" imgH="471960" progId="ChemDraw.Document.6.0">
              <p:embed/>
            </p:oleObj>
          </a:graphicData>
        </a:graphic>
      </p:graphicFrame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5180285" y="3797345"/>
          <a:ext cx="144462" cy="471487"/>
        </p:xfrm>
        <a:graphic>
          <a:graphicData uri="http://schemas.openxmlformats.org/presentationml/2006/ole">
            <p:oleObj spid="_x0000_s101443" name="CS ChemDraw Drawing" r:id="rId7" imgW="144521" imgH="471960" progId="ChemDraw.Document.6.0">
              <p:embed/>
            </p:oleObj>
          </a:graphicData>
        </a:graphic>
      </p:graphicFrame>
      <p:graphicFrame>
        <p:nvGraphicFramePr>
          <p:cNvPr id="101382" name="Object 6"/>
          <p:cNvGraphicFramePr>
            <a:graphicFrameLocks noChangeAspect="1"/>
          </p:cNvGraphicFramePr>
          <p:nvPr/>
        </p:nvGraphicFramePr>
        <p:xfrm>
          <a:off x="7317967" y="4524467"/>
          <a:ext cx="144462" cy="471488"/>
        </p:xfrm>
        <a:graphic>
          <a:graphicData uri="http://schemas.openxmlformats.org/presentationml/2006/ole">
            <p:oleObj spid="_x0000_s101444" name="CS ChemDraw Drawing" r:id="rId8" imgW="144521" imgH="471960" progId="ChemDraw.Document.6.0">
              <p:embed/>
            </p:oleObj>
          </a:graphicData>
        </a:graphic>
      </p:graphicFrame>
      <p:graphicFrame>
        <p:nvGraphicFramePr>
          <p:cNvPr id="101383" name="Object 7"/>
          <p:cNvGraphicFramePr>
            <a:graphicFrameLocks noChangeAspect="1"/>
          </p:cNvGraphicFramePr>
          <p:nvPr/>
        </p:nvGraphicFramePr>
        <p:xfrm>
          <a:off x="7078527" y="4585335"/>
          <a:ext cx="144463" cy="471488"/>
        </p:xfrm>
        <a:graphic>
          <a:graphicData uri="http://schemas.openxmlformats.org/presentationml/2006/ole">
            <p:oleObj spid="_x0000_s101445" name="CS ChemDraw Drawing" r:id="rId9" imgW="144521" imgH="471960" progId="ChemDraw.Document.6.0">
              <p:embed/>
            </p:oleObj>
          </a:graphicData>
        </a:graphic>
      </p:graphicFrame>
      <p:graphicFrame>
        <p:nvGraphicFramePr>
          <p:cNvPr id="101385" name="Object 9"/>
          <p:cNvGraphicFramePr>
            <a:graphicFrameLocks noChangeAspect="1"/>
          </p:cNvGraphicFramePr>
          <p:nvPr/>
        </p:nvGraphicFramePr>
        <p:xfrm>
          <a:off x="1692411" y="3992517"/>
          <a:ext cx="144462" cy="471488"/>
        </p:xfrm>
        <a:graphic>
          <a:graphicData uri="http://schemas.openxmlformats.org/presentationml/2006/ole">
            <p:oleObj spid="_x0000_s101446" name="CS ChemDraw Drawing" r:id="rId10" imgW="144521" imgH="471960" progId="ChemDraw.Document.6.0">
              <p:embed/>
            </p:oleObj>
          </a:graphicData>
        </a:graphic>
      </p:graphicFrame>
      <p:graphicFrame>
        <p:nvGraphicFramePr>
          <p:cNvPr id="101387" name="Object 11"/>
          <p:cNvGraphicFramePr>
            <a:graphicFrameLocks noChangeAspect="1"/>
          </p:cNvGraphicFramePr>
          <p:nvPr/>
        </p:nvGraphicFramePr>
        <p:xfrm>
          <a:off x="1781537" y="3905341"/>
          <a:ext cx="90488" cy="404813"/>
        </p:xfrm>
        <a:graphic>
          <a:graphicData uri="http://schemas.openxmlformats.org/presentationml/2006/ole">
            <p:oleObj spid="_x0000_s101447" name="CS ChemDraw Drawing" r:id="rId11" imgW="91035" imgH="405000" progId="ChemDraw.Document.6.0">
              <p:embed/>
            </p:oleObj>
          </a:graphicData>
        </a:graphic>
      </p:graphicFrame>
      <p:graphicFrame>
        <p:nvGraphicFramePr>
          <p:cNvPr id="101388" name="Object 12"/>
          <p:cNvGraphicFramePr>
            <a:graphicFrameLocks noChangeAspect="1"/>
          </p:cNvGraphicFramePr>
          <p:nvPr/>
        </p:nvGraphicFramePr>
        <p:xfrm>
          <a:off x="1881459" y="3822516"/>
          <a:ext cx="90487" cy="404813"/>
        </p:xfrm>
        <a:graphic>
          <a:graphicData uri="http://schemas.openxmlformats.org/presentationml/2006/ole">
            <p:oleObj spid="_x0000_s101448" name="CS ChemDraw Drawing" r:id="rId12" imgW="91035" imgH="405000" progId="ChemDraw.Document.6.0">
              <p:embed/>
            </p:oleObj>
          </a:graphicData>
        </a:graphic>
      </p:graphicFrame>
      <p:graphicFrame>
        <p:nvGraphicFramePr>
          <p:cNvPr id="101389" name="Object 13"/>
          <p:cNvGraphicFramePr>
            <a:graphicFrameLocks noChangeAspect="1"/>
          </p:cNvGraphicFramePr>
          <p:nvPr/>
        </p:nvGraphicFramePr>
        <p:xfrm>
          <a:off x="1981108" y="3674651"/>
          <a:ext cx="90488" cy="404813"/>
        </p:xfrm>
        <a:graphic>
          <a:graphicData uri="http://schemas.openxmlformats.org/presentationml/2006/ole">
            <p:oleObj spid="_x0000_s101449" name="CS ChemDraw Drawing" r:id="rId13" imgW="91035" imgH="405000" progId="ChemDraw.Document.6.0">
              <p:embed/>
            </p:oleObj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2081349" y="3592331"/>
          <a:ext cx="90488" cy="404812"/>
        </p:xfrm>
        <a:graphic>
          <a:graphicData uri="http://schemas.openxmlformats.org/presentationml/2006/ole">
            <p:oleObj spid="_x0000_s101450" name="CS ChemDraw Drawing" r:id="rId14" imgW="91035" imgH="405000" progId="ChemDraw.Document.6.0">
              <p:embed/>
            </p:oleObj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996126" y="4049842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96651" y="4107655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53444" y="4201788"/>
            <a:ext cx="46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964529" y="232361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328351" y="233029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144270" y="2279949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2108403" y="4237834"/>
            <a:ext cx="4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1761185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160552" y="313677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095394" y="3211355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140202" y="306498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44122" y="3136160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47520" y="2993806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40202" y="3207337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44122" y="327851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-56127" y="338110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n-US" baseline="-25000" dirty="0" smtClean="0"/>
              <a:t>g</a:t>
            </a:r>
            <a:r>
              <a:rPr lang="en-US" dirty="0" smtClean="0"/>
              <a:t>,T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512179" y="3138915"/>
            <a:ext cx="12383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547897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967628" y="4245387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331450" y="425206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475588" y="3138915"/>
            <a:ext cx="1500240" cy="11184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475588" y="2325466"/>
            <a:ext cx="1500240" cy="8134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2634472" y="4067175"/>
            <a:ext cx="1366028" cy="19023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2634471" y="2340719"/>
            <a:ext cx="1366029" cy="17264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2451515" y="2345802"/>
            <a:ext cx="0" cy="762608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451514" y="2589838"/>
            <a:ext cx="5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aseline="-25000" dirty="0" smtClean="0">
                <a:solidFill>
                  <a:srgbClr val="FF0000"/>
                </a:solidFill>
              </a:rPr>
              <a:t>o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2070444" y="4058403"/>
          <a:ext cx="104056" cy="377491"/>
        </p:xfrm>
        <a:graphic>
          <a:graphicData uri="http://schemas.openxmlformats.org/presentationml/2006/ole">
            <p:oleObj spid="_x0000_s194682" name="CS ChemDraw Drawing" r:id="rId4" imgW="144521" imgH="471960" progId="ChemDraw.Document.6.0">
              <p:embed/>
            </p:oleObj>
          </a:graphicData>
        </a:graphic>
      </p:graphicFrame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434560" y="4075290"/>
          <a:ext cx="104056" cy="377491"/>
        </p:xfrm>
        <a:graphic>
          <a:graphicData uri="http://schemas.openxmlformats.org/presentationml/2006/ole">
            <p:oleObj spid="_x0000_s194683" name="CS ChemDraw Drawing" r:id="rId5" imgW="144521" imgH="471960" progId="ChemDraw.Document.6.0">
              <p:embed/>
            </p:oleObj>
          </a:graphicData>
        </a:graphic>
      </p:graphicFrame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1866677" y="2953093"/>
          <a:ext cx="104056" cy="377491"/>
        </p:xfrm>
        <a:graphic>
          <a:graphicData uri="http://schemas.openxmlformats.org/presentationml/2006/ole">
            <p:oleObj spid="_x0000_s194684" name="CS ChemDraw Drawing" r:id="rId6" imgW="144521" imgH="471960" progId="ChemDraw.Document.6.0">
              <p:embed/>
            </p:oleObj>
          </a:graphicData>
        </a:graphic>
      </p:graphicFrame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2278066" y="2960320"/>
          <a:ext cx="104056" cy="377491"/>
        </p:xfrm>
        <a:graphic>
          <a:graphicData uri="http://schemas.openxmlformats.org/presentationml/2006/ole">
            <p:oleObj spid="_x0000_s194685" name="CS ChemDraw Drawing" r:id="rId7" imgW="144521" imgH="471960" progId="ChemDraw.Document.6.0">
              <p:embed/>
            </p:oleObj>
          </a:graphicData>
        </a:graphic>
      </p:graphicFrame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2670115" y="2945757"/>
          <a:ext cx="104056" cy="377491"/>
        </p:xfrm>
        <a:graphic>
          <a:graphicData uri="http://schemas.openxmlformats.org/presentationml/2006/ole">
            <p:oleObj spid="_x0000_s194686" name="CS ChemDraw Drawing" r:id="rId8" imgW="144521" imgH="471960" progId="ChemDraw.Document.6.0">
              <p:embed/>
            </p:oleObj>
          </a:graphicData>
        </a:graphic>
      </p:graphicFrame>
      <p:graphicFrame>
        <p:nvGraphicFramePr>
          <p:cNvPr id="101382" name="Object 6"/>
          <p:cNvGraphicFramePr>
            <a:graphicFrameLocks noChangeAspect="1"/>
          </p:cNvGraphicFramePr>
          <p:nvPr/>
        </p:nvGraphicFramePr>
        <p:xfrm>
          <a:off x="4209887" y="3870819"/>
          <a:ext cx="104056" cy="377491"/>
        </p:xfrm>
        <a:graphic>
          <a:graphicData uri="http://schemas.openxmlformats.org/presentationml/2006/ole">
            <p:oleObj spid="_x0000_s194687" name="CS ChemDraw Drawing" r:id="rId9" imgW="144521" imgH="471960" progId="ChemDraw.Document.6.0">
              <p:embed/>
            </p:oleObj>
          </a:graphicData>
        </a:graphic>
      </p:graphicFrame>
      <p:graphicFrame>
        <p:nvGraphicFramePr>
          <p:cNvPr id="101383" name="Object 7"/>
          <p:cNvGraphicFramePr>
            <a:graphicFrameLocks noChangeAspect="1"/>
          </p:cNvGraphicFramePr>
          <p:nvPr/>
        </p:nvGraphicFramePr>
        <p:xfrm>
          <a:off x="4037418" y="3919552"/>
          <a:ext cx="104057" cy="377491"/>
        </p:xfrm>
        <a:graphic>
          <a:graphicData uri="http://schemas.openxmlformats.org/presentationml/2006/ole">
            <p:oleObj spid="_x0000_s194688" name="CS ChemDraw Drawing" r:id="rId10" imgW="144521" imgH="471960" progId="ChemDraw.Document.6.0">
              <p:embed/>
            </p:oleObj>
          </a:graphicData>
        </a:graphic>
      </p:graphicFrame>
      <p:graphicFrame>
        <p:nvGraphicFramePr>
          <p:cNvPr id="101385" name="Object 9"/>
          <p:cNvGraphicFramePr>
            <a:graphicFrameLocks noChangeAspect="1"/>
          </p:cNvGraphicFramePr>
          <p:nvPr/>
        </p:nvGraphicFramePr>
        <p:xfrm>
          <a:off x="157800" y="3102019"/>
          <a:ext cx="104056" cy="377491"/>
        </p:xfrm>
        <a:graphic>
          <a:graphicData uri="http://schemas.openxmlformats.org/presentationml/2006/ole">
            <p:oleObj spid="_x0000_s194689" name="CS ChemDraw Drawing" r:id="rId11" imgW="144521" imgH="471960" progId="ChemDraw.Document.6.0">
              <p:embed/>
            </p:oleObj>
          </a:graphicData>
        </a:graphic>
      </p:graphicFrame>
      <p:graphicFrame>
        <p:nvGraphicFramePr>
          <p:cNvPr id="101387" name="Object 11"/>
          <p:cNvGraphicFramePr>
            <a:graphicFrameLocks noChangeAspect="1"/>
          </p:cNvGraphicFramePr>
          <p:nvPr/>
        </p:nvGraphicFramePr>
        <p:xfrm>
          <a:off x="221997" y="3032223"/>
          <a:ext cx="65178" cy="324109"/>
        </p:xfrm>
        <a:graphic>
          <a:graphicData uri="http://schemas.openxmlformats.org/presentationml/2006/ole">
            <p:oleObj spid="_x0000_s194690" name="CS ChemDraw Drawing" r:id="rId12" imgW="91035" imgH="405000" progId="ChemDraw.Document.6.0">
              <p:embed/>
            </p:oleObj>
          </a:graphicData>
        </a:graphic>
      </p:graphicFrame>
      <p:graphicFrame>
        <p:nvGraphicFramePr>
          <p:cNvPr id="101388" name="Object 12"/>
          <p:cNvGraphicFramePr>
            <a:graphicFrameLocks noChangeAspect="1"/>
          </p:cNvGraphicFramePr>
          <p:nvPr/>
        </p:nvGraphicFramePr>
        <p:xfrm>
          <a:off x="293971" y="2965910"/>
          <a:ext cx="65178" cy="324109"/>
        </p:xfrm>
        <a:graphic>
          <a:graphicData uri="http://schemas.openxmlformats.org/presentationml/2006/ole">
            <p:oleObj spid="_x0000_s194691" name="CS ChemDraw Drawing" r:id="rId13" imgW="91035" imgH="405000" progId="ChemDraw.Document.6.0">
              <p:embed/>
            </p:oleObj>
          </a:graphicData>
        </a:graphic>
      </p:graphicFrame>
      <p:graphicFrame>
        <p:nvGraphicFramePr>
          <p:cNvPr id="101389" name="Object 13"/>
          <p:cNvGraphicFramePr>
            <a:graphicFrameLocks noChangeAspect="1"/>
          </p:cNvGraphicFramePr>
          <p:nvPr/>
        </p:nvGraphicFramePr>
        <p:xfrm>
          <a:off x="365748" y="2847523"/>
          <a:ext cx="65178" cy="324109"/>
        </p:xfrm>
        <a:graphic>
          <a:graphicData uri="http://schemas.openxmlformats.org/presentationml/2006/ole">
            <p:oleObj spid="_x0000_s194692" name="CS ChemDraw Drawing" r:id="rId14" imgW="91035" imgH="405000" progId="ChemDraw.Document.6.0">
              <p:embed/>
            </p:oleObj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437952" y="2781615"/>
          <a:ext cx="65178" cy="324108"/>
        </p:xfrm>
        <a:graphic>
          <a:graphicData uri="http://schemas.openxmlformats.org/presentationml/2006/ole">
            <p:oleObj spid="_x0000_s194693" name="CS ChemDraw Drawing" r:id="rId15" imgW="91035" imgH="405000" progId="ChemDraw.Document.6.0">
              <p:embed/>
            </p:oleObj>
          </a:graphicData>
        </a:graphic>
      </p:graphicFrame>
      <p:cxnSp>
        <p:nvCxnSpPr>
          <p:cNvPr id="54" name="Straight Connector 53"/>
          <p:cNvCxnSpPr/>
          <p:nvPr/>
        </p:nvCxnSpPr>
        <p:spPr>
          <a:xfrm>
            <a:off x="8605203" y="3287842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605728" y="3345655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562521" y="3439788"/>
            <a:ext cx="46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6573606" y="147271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937428" y="147939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53347" y="1429049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sp>
        <p:nvSpPr>
          <p:cNvPr id="60" name="TextBox 59"/>
          <p:cNvSpPr txBox="1"/>
          <p:nvPr/>
        </p:nvSpPr>
        <p:spPr>
          <a:xfrm>
            <a:off x="6717480" y="4745834"/>
            <a:ext cx="4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6370262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769629" y="313677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704471" y="3211355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64" name="Straight Connector 63"/>
          <p:cNvCxnSpPr/>
          <p:nvPr/>
        </p:nvCxnSpPr>
        <p:spPr>
          <a:xfrm>
            <a:off x="4749279" y="306498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753199" y="3136160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756597" y="2993806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749279" y="3207337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753199" y="327851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552950" y="330490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n-US" baseline="-25000" dirty="0" smtClean="0"/>
              <a:t>g</a:t>
            </a:r>
            <a:r>
              <a:rPr lang="en-US" dirty="0" smtClean="0"/>
              <a:t>,T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5121256" y="3138915"/>
            <a:ext cx="12383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156974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576705" y="4753387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940527" y="476006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 flipV="1">
            <a:off x="5084666" y="3138916"/>
            <a:ext cx="1506634" cy="16108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5084665" y="1473200"/>
            <a:ext cx="1493935" cy="166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7239000" y="3333750"/>
            <a:ext cx="1362075" cy="1428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7226300" y="1473200"/>
            <a:ext cx="1365250" cy="18510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7060592" y="1511300"/>
            <a:ext cx="0" cy="159711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060591" y="2272338"/>
            <a:ext cx="5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aseline="-25000" dirty="0" smtClean="0">
                <a:solidFill>
                  <a:srgbClr val="FF0000"/>
                </a:solidFill>
              </a:rPr>
              <a:t>o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91" name="Object 1"/>
          <p:cNvGraphicFramePr>
            <a:graphicFrameLocks noChangeAspect="1"/>
          </p:cNvGraphicFramePr>
          <p:nvPr/>
        </p:nvGraphicFramePr>
        <p:xfrm>
          <a:off x="6679521" y="4566403"/>
          <a:ext cx="104056" cy="377491"/>
        </p:xfrm>
        <a:graphic>
          <a:graphicData uri="http://schemas.openxmlformats.org/presentationml/2006/ole">
            <p:oleObj spid="_x0000_s194694" name="CS ChemDraw Drawing" r:id="rId16" imgW="144521" imgH="471960" progId="ChemDraw.Document.6.0">
              <p:embed/>
            </p:oleObj>
          </a:graphicData>
        </a:graphic>
      </p:graphicFrame>
      <p:graphicFrame>
        <p:nvGraphicFramePr>
          <p:cNvPr id="92" name="Object 2"/>
          <p:cNvGraphicFramePr>
            <a:graphicFrameLocks noChangeAspect="1"/>
          </p:cNvGraphicFramePr>
          <p:nvPr/>
        </p:nvGraphicFramePr>
        <p:xfrm>
          <a:off x="7043637" y="4583290"/>
          <a:ext cx="104056" cy="377491"/>
        </p:xfrm>
        <a:graphic>
          <a:graphicData uri="http://schemas.openxmlformats.org/presentationml/2006/ole">
            <p:oleObj spid="_x0000_s194695" name="CS ChemDraw Drawing" r:id="rId17" imgW="144521" imgH="471960" progId="ChemDraw.Document.6.0">
              <p:embed/>
            </p:oleObj>
          </a:graphicData>
        </a:graphic>
      </p:graphicFrame>
      <p:graphicFrame>
        <p:nvGraphicFramePr>
          <p:cNvPr id="93" name="Object 3"/>
          <p:cNvGraphicFramePr>
            <a:graphicFrameLocks noChangeAspect="1"/>
          </p:cNvGraphicFramePr>
          <p:nvPr/>
        </p:nvGraphicFramePr>
        <p:xfrm>
          <a:off x="6475754" y="2953093"/>
          <a:ext cx="104056" cy="377491"/>
        </p:xfrm>
        <a:graphic>
          <a:graphicData uri="http://schemas.openxmlformats.org/presentationml/2006/ole">
            <p:oleObj spid="_x0000_s194696" name="CS ChemDraw Drawing" r:id="rId18" imgW="144521" imgH="471960" progId="ChemDraw.Document.6.0">
              <p:embed/>
            </p:oleObj>
          </a:graphicData>
        </a:graphic>
      </p:graphicFrame>
      <p:graphicFrame>
        <p:nvGraphicFramePr>
          <p:cNvPr id="94" name="Object 4"/>
          <p:cNvGraphicFramePr>
            <a:graphicFrameLocks noChangeAspect="1"/>
          </p:cNvGraphicFramePr>
          <p:nvPr/>
        </p:nvGraphicFramePr>
        <p:xfrm>
          <a:off x="6887143" y="2960320"/>
          <a:ext cx="104056" cy="377491"/>
        </p:xfrm>
        <a:graphic>
          <a:graphicData uri="http://schemas.openxmlformats.org/presentationml/2006/ole">
            <p:oleObj spid="_x0000_s194697" name="CS ChemDraw Drawing" r:id="rId19" imgW="144521" imgH="471960" progId="ChemDraw.Document.6.0">
              <p:embed/>
            </p:oleObj>
          </a:graphicData>
        </a:graphic>
      </p:graphicFrame>
      <p:graphicFrame>
        <p:nvGraphicFramePr>
          <p:cNvPr id="95" name="Object 5"/>
          <p:cNvGraphicFramePr>
            <a:graphicFrameLocks noChangeAspect="1"/>
          </p:cNvGraphicFramePr>
          <p:nvPr/>
        </p:nvGraphicFramePr>
        <p:xfrm>
          <a:off x="7279192" y="2945757"/>
          <a:ext cx="104056" cy="377491"/>
        </p:xfrm>
        <a:graphic>
          <a:graphicData uri="http://schemas.openxmlformats.org/presentationml/2006/ole">
            <p:oleObj spid="_x0000_s194698" name="CS ChemDraw Drawing" r:id="rId20" imgW="144521" imgH="471960" progId="ChemDraw.Document.6.0">
              <p:embed/>
            </p:oleObj>
          </a:graphicData>
        </a:graphic>
      </p:graphicFrame>
      <p:graphicFrame>
        <p:nvGraphicFramePr>
          <p:cNvPr id="96" name="Object 6"/>
          <p:cNvGraphicFramePr>
            <a:graphicFrameLocks noChangeAspect="1"/>
          </p:cNvGraphicFramePr>
          <p:nvPr/>
        </p:nvGraphicFramePr>
        <p:xfrm>
          <a:off x="8818964" y="3108819"/>
          <a:ext cx="104056" cy="377491"/>
        </p:xfrm>
        <a:graphic>
          <a:graphicData uri="http://schemas.openxmlformats.org/presentationml/2006/ole">
            <p:oleObj spid="_x0000_s194699" name="CS ChemDraw Drawing" r:id="rId21" imgW="144521" imgH="471960" progId="ChemDraw.Document.6.0">
              <p:embed/>
            </p:oleObj>
          </a:graphicData>
        </a:graphic>
      </p:graphicFrame>
      <p:graphicFrame>
        <p:nvGraphicFramePr>
          <p:cNvPr id="97" name="Object 7"/>
          <p:cNvGraphicFramePr>
            <a:graphicFrameLocks noChangeAspect="1"/>
          </p:cNvGraphicFramePr>
          <p:nvPr/>
        </p:nvGraphicFramePr>
        <p:xfrm>
          <a:off x="8646495" y="3157552"/>
          <a:ext cx="104057" cy="377491"/>
        </p:xfrm>
        <a:graphic>
          <a:graphicData uri="http://schemas.openxmlformats.org/presentationml/2006/ole">
            <p:oleObj spid="_x0000_s194700" name="CS ChemDraw Drawing" r:id="rId22" imgW="144521" imgH="471960" progId="ChemDraw.Document.6.0">
              <p:embed/>
            </p:oleObj>
          </a:graphicData>
        </a:graphic>
      </p:graphicFrame>
      <p:graphicFrame>
        <p:nvGraphicFramePr>
          <p:cNvPr id="98" name="Object 9"/>
          <p:cNvGraphicFramePr>
            <a:graphicFrameLocks noChangeAspect="1"/>
          </p:cNvGraphicFramePr>
          <p:nvPr/>
        </p:nvGraphicFramePr>
        <p:xfrm>
          <a:off x="4766877" y="3102019"/>
          <a:ext cx="104056" cy="377491"/>
        </p:xfrm>
        <a:graphic>
          <a:graphicData uri="http://schemas.openxmlformats.org/presentationml/2006/ole">
            <p:oleObj spid="_x0000_s194701" name="CS ChemDraw Drawing" r:id="rId23" imgW="144521" imgH="471960" progId="ChemDraw.Document.6.0">
              <p:embed/>
            </p:oleObj>
          </a:graphicData>
        </a:graphic>
      </p:graphicFrame>
      <p:graphicFrame>
        <p:nvGraphicFramePr>
          <p:cNvPr id="99" name="Object 11"/>
          <p:cNvGraphicFramePr>
            <a:graphicFrameLocks noChangeAspect="1"/>
          </p:cNvGraphicFramePr>
          <p:nvPr/>
        </p:nvGraphicFramePr>
        <p:xfrm>
          <a:off x="4831074" y="3032223"/>
          <a:ext cx="65178" cy="324109"/>
        </p:xfrm>
        <a:graphic>
          <a:graphicData uri="http://schemas.openxmlformats.org/presentationml/2006/ole">
            <p:oleObj spid="_x0000_s194702" name="CS ChemDraw Drawing" r:id="rId24" imgW="91035" imgH="405000" progId="ChemDraw.Document.6.0">
              <p:embed/>
            </p:oleObj>
          </a:graphicData>
        </a:graphic>
      </p:graphicFrame>
      <p:graphicFrame>
        <p:nvGraphicFramePr>
          <p:cNvPr id="100" name="Object 12"/>
          <p:cNvGraphicFramePr>
            <a:graphicFrameLocks noChangeAspect="1"/>
          </p:cNvGraphicFramePr>
          <p:nvPr/>
        </p:nvGraphicFramePr>
        <p:xfrm>
          <a:off x="4903048" y="2965910"/>
          <a:ext cx="65178" cy="324109"/>
        </p:xfrm>
        <a:graphic>
          <a:graphicData uri="http://schemas.openxmlformats.org/presentationml/2006/ole">
            <p:oleObj spid="_x0000_s194703" name="CS ChemDraw Drawing" r:id="rId25" imgW="91035" imgH="405000" progId="ChemDraw.Document.6.0">
              <p:embed/>
            </p:oleObj>
          </a:graphicData>
        </a:graphic>
      </p:graphicFrame>
      <p:graphicFrame>
        <p:nvGraphicFramePr>
          <p:cNvPr id="101" name="Object 13"/>
          <p:cNvGraphicFramePr>
            <a:graphicFrameLocks noChangeAspect="1"/>
          </p:cNvGraphicFramePr>
          <p:nvPr/>
        </p:nvGraphicFramePr>
        <p:xfrm>
          <a:off x="4974825" y="2847523"/>
          <a:ext cx="65178" cy="324109"/>
        </p:xfrm>
        <a:graphic>
          <a:graphicData uri="http://schemas.openxmlformats.org/presentationml/2006/ole">
            <p:oleObj spid="_x0000_s194704" name="CS ChemDraw Drawing" r:id="rId26" imgW="91035" imgH="405000" progId="ChemDraw.Document.6.0">
              <p:embed/>
            </p:oleObj>
          </a:graphicData>
        </a:graphic>
      </p:graphicFrame>
      <p:graphicFrame>
        <p:nvGraphicFramePr>
          <p:cNvPr id="102" name="Object 14"/>
          <p:cNvGraphicFramePr>
            <a:graphicFrameLocks noChangeAspect="1"/>
          </p:cNvGraphicFramePr>
          <p:nvPr/>
        </p:nvGraphicFramePr>
        <p:xfrm>
          <a:off x="5047029" y="2781615"/>
          <a:ext cx="65178" cy="324108"/>
        </p:xfrm>
        <a:graphic>
          <a:graphicData uri="http://schemas.openxmlformats.org/presentationml/2006/ole">
            <p:oleObj spid="_x0000_s194705" name="CS ChemDraw Drawing" r:id="rId27" imgW="91035" imgH="405000" progId="ChemDraw.Document.6.0">
              <p:embed/>
            </p:oleObj>
          </a:graphicData>
        </a:graphic>
      </p:graphicFrame>
      <p:sp>
        <p:nvSpPr>
          <p:cNvPr id="112" name="TextBox 111"/>
          <p:cNvSpPr txBox="1"/>
          <p:nvPr/>
        </p:nvSpPr>
        <p:spPr>
          <a:xfrm>
            <a:off x="736600" y="5181600"/>
            <a:ext cx="309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Weak </a:t>
            </a:r>
            <a:r>
              <a:rPr lang="en-US" sz="2000" dirty="0" smtClean="0">
                <a:latin typeface="Symbol" pitchFamily="18" charset="2"/>
              </a:rPr>
              <a:t>s</a:t>
            </a:r>
            <a:r>
              <a:rPr lang="en-US" sz="2000" dirty="0" smtClean="0"/>
              <a:t> donor</a:t>
            </a:r>
          </a:p>
          <a:p>
            <a:r>
              <a:rPr lang="en-US" sz="2000" dirty="0" smtClean="0"/>
              <a:t>Weak Lewis base</a:t>
            </a:r>
          </a:p>
          <a:p>
            <a:r>
              <a:rPr lang="en-US" sz="2000" dirty="0" smtClean="0"/>
              <a:t>Weaker bonding interaction</a:t>
            </a:r>
          </a:p>
          <a:p>
            <a:r>
              <a:rPr lang="en-US" sz="2000" dirty="0" smtClean="0"/>
              <a:t>Weak Field</a:t>
            </a:r>
          </a:p>
          <a:p>
            <a:r>
              <a:rPr lang="en-US" sz="2000" dirty="0" smtClean="0"/>
              <a:t>Smaller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/>
              <a:t>o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-88900" y="421930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</a:t>
            </a:r>
            <a:endParaRPr lang="en-US" b="1" baseline="-25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774243" y="4514576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</a:t>
            </a:r>
            <a:endParaRPr lang="en-US" b="1" baseline="-25000" dirty="0"/>
          </a:p>
        </p:txBody>
      </p:sp>
      <p:sp>
        <p:nvSpPr>
          <p:cNvPr id="120" name="TextBox 119"/>
          <p:cNvSpPr txBox="1"/>
          <p:nvPr/>
        </p:nvSpPr>
        <p:spPr>
          <a:xfrm>
            <a:off x="4502150" y="422648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</a:t>
            </a:r>
            <a:endParaRPr lang="en-US" b="1" baseline="-25000" dirty="0"/>
          </a:p>
        </p:txBody>
      </p:sp>
      <p:sp>
        <p:nvSpPr>
          <p:cNvPr id="122" name="TextBox 121"/>
          <p:cNvSpPr txBox="1"/>
          <p:nvPr/>
        </p:nvSpPr>
        <p:spPr>
          <a:xfrm>
            <a:off x="8365293" y="382643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</a:t>
            </a:r>
            <a:endParaRPr lang="en-US" b="1" baseline="-25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5448300" y="5181600"/>
            <a:ext cx="3467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Stronger </a:t>
            </a:r>
            <a:r>
              <a:rPr lang="en-US" sz="2000" dirty="0" smtClean="0">
                <a:latin typeface="Symbol" pitchFamily="18" charset="2"/>
              </a:rPr>
              <a:t>s</a:t>
            </a:r>
            <a:r>
              <a:rPr lang="en-US" sz="2000" dirty="0" smtClean="0"/>
              <a:t> donor</a:t>
            </a:r>
          </a:p>
          <a:p>
            <a:r>
              <a:rPr lang="en-US" sz="2000" dirty="0" smtClean="0"/>
              <a:t>Strong Lewis base</a:t>
            </a:r>
          </a:p>
          <a:p>
            <a:r>
              <a:rPr lang="en-US" sz="2000" dirty="0" smtClean="0"/>
              <a:t>Stronger bonding interaction</a:t>
            </a:r>
          </a:p>
          <a:p>
            <a:r>
              <a:rPr lang="en-US" sz="2000" dirty="0" smtClean="0"/>
              <a:t>Strong Field</a:t>
            </a:r>
          </a:p>
          <a:p>
            <a:r>
              <a:rPr lang="en-US" sz="2000" dirty="0" smtClean="0"/>
              <a:t>Larger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/>
              <a:t>o</a:t>
            </a:r>
            <a:endParaRPr lang="en-US" sz="2000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  <p:bldP spid="60" grpId="0"/>
      <p:bldP spid="63" grpId="0"/>
      <p:bldP spid="69" grpId="0"/>
      <p:bldP spid="90" grpId="0"/>
      <p:bldP spid="120" grpId="0"/>
      <p:bldP spid="122" grpId="0"/>
      <p:bldP spid="1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sp>
        <p:nvSpPr>
          <p:cNvPr id="111" name="Rectangle 110"/>
          <p:cNvSpPr/>
          <p:nvPr/>
        </p:nvSpPr>
        <p:spPr>
          <a:xfrm>
            <a:off x="2779905" y="6260068"/>
            <a:ext cx="3531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Symbol" pitchFamily="18" charset="2"/>
              </a:rPr>
              <a:t>D</a:t>
            </a:r>
            <a:r>
              <a:rPr lang="en-US" sz="2400" b="1" baseline="-25000" dirty="0" smtClean="0"/>
              <a:t>o</a:t>
            </a:r>
            <a:r>
              <a:rPr lang="en-US" sz="2400" b="1" dirty="0" smtClean="0"/>
              <a:t>:   I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   &lt;   Br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   &lt;   </a:t>
            </a:r>
            <a:r>
              <a:rPr lang="en-US" sz="2400" b="1" dirty="0" err="1" smtClean="0"/>
              <a:t>Cl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   &lt;   F</a:t>
            </a:r>
            <a:r>
              <a:rPr lang="en-US" sz="2400" b="1" baseline="30000" dirty="0" smtClean="0"/>
              <a:t>-</a:t>
            </a:r>
            <a:endParaRPr lang="en-US" sz="2400" dirty="0"/>
          </a:p>
        </p:txBody>
      </p:sp>
      <p:sp>
        <p:nvSpPr>
          <p:cNvPr id="115" name="Rectangle 114"/>
          <p:cNvSpPr/>
          <p:nvPr/>
        </p:nvSpPr>
        <p:spPr>
          <a:xfrm>
            <a:off x="2728957" y="5283270"/>
            <a:ext cx="36479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Stronger Lewis base  =  Larger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/>
              <a:t>o</a:t>
            </a:r>
          </a:p>
          <a:p>
            <a:r>
              <a:rPr lang="en-US" sz="2000" dirty="0" smtClean="0"/>
              <a:t>        Smaller </a:t>
            </a:r>
            <a:r>
              <a:rPr lang="en-US" sz="2000" dirty="0" err="1" smtClean="0"/>
              <a:t>ligands</a:t>
            </a:r>
            <a:r>
              <a:rPr lang="en-US" sz="2000" dirty="0" smtClean="0"/>
              <a:t>  =  Larger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/>
              <a:t>o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3996126" y="4049842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996651" y="4107655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3953444" y="4201788"/>
            <a:ext cx="46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1964529" y="232361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328351" y="233029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2144270" y="2279949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108403" y="4237834"/>
            <a:ext cx="4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1761185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2160552" y="313677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2095394" y="3211355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125" name="Straight Connector 124"/>
          <p:cNvCxnSpPr/>
          <p:nvPr/>
        </p:nvCxnSpPr>
        <p:spPr>
          <a:xfrm>
            <a:off x="140202" y="306498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44122" y="3136160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47520" y="2993806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40202" y="3207337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44122" y="327851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-56127" y="338110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n-US" baseline="-25000" dirty="0" smtClean="0"/>
              <a:t>g</a:t>
            </a:r>
            <a:r>
              <a:rPr lang="en-US" dirty="0" smtClean="0"/>
              <a:t>,T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131" name="Straight Connector 130"/>
          <p:cNvCxnSpPr/>
          <p:nvPr/>
        </p:nvCxnSpPr>
        <p:spPr>
          <a:xfrm flipH="1">
            <a:off x="512179" y="3138915"/>
            <a:ext cx="12383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2547897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1967628" y="4245387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331450" y="425206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 flipV="1">
            <a:off x="475588" y="3138915"/>
            <a:ext cx="1500240" cy="11184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475588" y="2325466"/>
            <a:ext cx="1500240" cy="8134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2634472" y="4067175"/>
            <a:ext cx="1366028" cy="19023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2634471" y="2340719"/>
            <a:ext cx="1366029" cy="17264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2451515" y="2345802"/>
            <a:ext cx="0" cy="762608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2451514" y="2589838"/>
            <a:ext cx="5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aseline="-25000" dirty="0" smtClean="0">
                <a:solidFill>
                  <a:srgbClr val="FF0000"/>
                </a:solidFill>
              </a:rPr>
              <a:t>o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41" name="Object 1"/>
          <p:cNvGraphicFramePr>
            <a:graphicFrameLocks noChangeAspect="1"/>
          </p:cNvGraphicFramePr>
          <p:nvPr/>
        </p:nvGraphicFramePr>
        <p:xfrm>
          <a:off x="2070444" y="4058403"/>
          <a:ext cx="104056" cy="377491"/>
        </p:xfrm>
        <a:graphic>
          <a:graphicData uri="http://schemas.openxmlformats.org/presentationml/2006/ole">
            <p:oleObj spid="_x0000_s199826" name="CS ChemDraw Drawing" r:id="rId3" imgW="144521" imgH="471960" progId="ChemDraw.Document.6.0">
              <p:embed/>
            </p:oleObj>
          </a:graphicData>
        </a:graphic>
      </p:graphicFrame>
      <p:graphicFrame>
        <p:nvGraphicFramePr>
          <p:cNvPr id="142" name="Object 2"/>
          <p:cNvGraphicFramePr>
            <a:graphicFrameLocks noChangeAspect="1"/>
          </p:cNvGraphicFramePr>
          <p:nvPr/>
        </p:nvGraphicFramePr>
        <p:xfrm>
          <a:off x="2434560" y="4075290"/>
          <a:ext cx="104056" cy="377491"/>
        </p:xfrm>
        <a:graphic>
          <a:graphicData uri="http://schemas.openxmlformats.org/presentationml/2006/ole">
            <p:oleObj spid="_x0000_s199827" name="CS ChemDraw Drawing" r:id="rId4" imgW="144521" imgH="471960" progId="ChemDraw.Document.6.0">
              <p:embed/>
            </p:oleObj>
          </a:graphicData>
        </a:graphic>
      </p:graphicFrame>
      <p:graphicFrame>
        <p:nvGraphicFramePr>
          <p:cNvPr id="143" name="Object 3"/>
          <p:cNvGraphicFramePr>
            <a:graphicFrameLocks noChangeAspect="1"/>
          </p:cNvGraphicFramePr>
          <p:nvPr/>
        </p:nvGraphicFramePr>
        <p:xfrm>
          <a:off x="1866677" y="2953093"/>
          <a:ext cx="104056" cy="377491"/>
        </p:xfrm>
        <a:graphic>
          <a:graphicData uri="http://schemas.openxmlformats.org/presentationml/2006/ole">
            <p:oleObj spid="_x0000_s199828" name="CS ChemDraw Drawing" r:id="rId5" imgW="144521" imgH="471960" progId="ChemDraw.Document.6.0">
              <p:embed/>
            </p:oleObj>
          </a:graphicData>
        </a:graphic>
      </p:graphicFrame>
      <p:graphicFrame>
        <p:nvGraphicFramePr>
          <p:cNvPr id="144" name="Object 4"/>
          <p:cNvGraphicFramePr>
            <a:graphicFrameLocks noChangeAspect="1"/>
          </p:cNvGraphicFramePr>
          <p:nvPr/>
        </p:nvGraphicFramePr>
        <p:xfrm>
          <a:off x="2278066" y="2960320"/>
          <a:ext cx="104056" cy="377491"/>
        </p:xfrm>
        <a:graphic>
          <a:graphicData uri="http://schemas.openxmlformats.org/presentationml/2006/ole">
            <p:oleObj spid="_x0000_s199829" name="CS ChemDraw Drawing" r:id="rId6" imgW="144521" imgH="471960" progId="ChemDraw.Document.6.0">
              <p:embed/>
            </p:oleObj>
          </a:graphicData>
        </a:graphic>
      </p:graphicFrame>
      <p:graphicFrame>
        <p:nvGraphicFramePr>
          <p:cNvPr id="145" name="Object 5"/>
          <p:cNvGraphicFramePr>
            <a:graphicFrameLocks noChangeAspect="1"/>
          </p:cNvGraphicFramePr>
          <p:nvPr/>
        </p:nvGraphicFramePr>
        <p:xfrm>
          <a:off x="2670115" y="2945757"/>
          <a:ext cx="104056" cy="377491"/>
        </p:xfrm>
        <a:graphic>
          <a:graphicData uri="http://schemas.openxmlformats.org/presentationml/2006/ole">
            <p:oleObj spid="_x0000_s199830" name="CS ChemDraw Drawing" r:id="rId7" imgW="144521" imgH="471960" progId="ChemDraw.Document.6.0">
              <p:embed/>
            </p:oleObj>
          </a:graphicData>
        </a:graphic>
      </p:graphicFrame>
      <p:graphicFrame>
        <p:nvGraphicFramePr>
          <p:cNvPr id="146" name="Object 6"/>
          <p:cNvGraphicFramePr>
            <a:graphicFrameLocks noChangeAspect="1"/>
          </p:cNvGraphicFramePr>
          <p:nvPr/>
        </p:nvGraphicFramePr>
        <p:xfrm>
          <a:off x="4209887" y="3870819"/>
          <a:ext cx="104056" cy="377491"/>
        </p:xfrm>
        <a:graphic>
          <a:graphicData uri="http://schemas.openxmlformats.org/presentationml/2006/ole">
            <p:oleObj spid="_x0000_s199831" name="CS ChemDraw Drawing" r:id="rId8" imgW="144521" imgH="471960" progId="ChemDraw.Document.6.0">
              <p:embed/>
            </p:oleObj>
          </a:graphicData>
        </a:graphic>
      </p:graphicFrame>
      <p:graphicFrame>
        <p:nvGraphicFramePr>
          <p:cNvPr id="147" name="Object 7"/>
          <p:cNvGraphicFramePr>
            <a:graphicFrameLocks noChangeAspect="1"/>
          </p:cNvGraphicFramePr>
          <p:nvPr/>
        </p:nvGraphicFramePr>
        <p:xfrm>
          <a:off x="4037418" y="3919552"/>
          <a:ext cx="104057" cy="377491"/>
        </p:xfrm>
        <a:graphic>
          <a:graphicData uri="http://schemas.openxmlformats.org/presentationml/2006/ole">
            <p:oleObj spid="_x0000_s199832" name="CS ChemDraw Drawing" r:id="rId9" imgW="144521" imgH="471960" progId="ChemDraw.Document.6.0">
              <p:embed/>
            </p:oleObj>
          </a:graphicData>
        </a:graphic>
      </p:graphicFrame>
      <p:graphicFrame>
        <p:nvGraphicFramePr>
          <p:cNvPr id="148" name="Object 9"/>
          <p:cNvGraphicFramePr>
            <a:graphicFrameLocks noChangeAspect="1"/>
          </p:cNvGraphicFramePr>
          <p:nvPr/>
        </p:nvGraphicFramePr>
        <p:xfrm>
          <a:off x="157800" y="3102019"/>
          <a:ext cx="104056" cy="377491"/>
        </p:xfrm>
        <a:graphic>
          <a:graphicData uri="http://schemas.openxmlformats.org/presentationml/2006/ole">
            <p:oleObj spid="_x0000_s199833" name="CS ChemDraw Drawing" r:id="rId10" imgW="144521" imgH="471960" progId="ChemDraw.Document.6.0">
              <p:embed/>
            </p:oleObj>
          </a:graphicData>
        </a:graphic>
      </p:graphicFrame>
      <p:graphicFrame>
        <p:nvGraphicFramePr>
          <p:cNvPr id="149" name="Object 11"/>
          <p:cNvGraphicFramePr>
            <a:graphicFrameLocks noChangeAspect="1"/>
          </p:cNvGraphicFramePr>
          <p:nvPr/>
        </p:nvGraphicFramePr>
        <p:xfrm>
          <a:off x="221997" y="3032223"/>
          <a:ext cx="65178" cy="324109"/>
        </p:xfrm>
        <a:graphic>
          <a:graphicData uri="http://schemas.openxmlformats.org/presentationml/2006/ole">
            <p:oleObj spid="_x0000_s199834" name="CS ChemDraw Drawing" r:id="rId11" imgW="91035" imgH="405000" progId="ChemDraw.Document.6.0">
              <p:embed/>
            </p:oleObj>
          </a:graphicData>
        </a:graphic>
      </p:graphicFrame>
      <p:graphicFrame>
        <p:nvGraphicFramePr>
          <p:cNvPr id="150" name="Object 12"/>
          <p:cNvGraphicFramePr>
            <a:graphicFrameLocks noChangeAspect="1"/>
          </p:cNvGraphicFramePr>
          <p:nvPr/>
        </p:nvGraphicFramePr>
        <p:xfrm>
          <a:off x="293971" y="2965910"/>
          <a:ext cx="65178" cy="324109"/>
        </p:xfrm>
        <a:graphic>
          <a:graphicData uri="http://schemas.openxmlformats.org/presentationml/2006/ole">
            <p:oleObj spid="_x0000_s199835" name="CS ChemDraw Drawing" r:id="rId12" imgW="91035" imgH="405000" progId="ChemDraw.Document.6.0">
              <p:embed/>
            </p:oleObj>
          </a:graphicData>
        </a:graphic>
      </p:graphicFrame>
      <p:graphicFrame>
        <p:nvGraphicFramePr>
          <p:cNvPr id="151" name="Object 13"/>
          <p:cNvGraphicFramePr>
            <a:graphicFrameLocks noChangeAspect="1"/>
          </p:cNvGraphicFramePr>
          <p:nvPr/>
        </p:nvGraphicFramePr>
        <p:xfrm>
          <a:off x="365748" y="2847523"/>
          <a:ext cx="65178" cy="324109"/>
        </p:xfrm>
        <a:graphic>
          <a:graphicData uri="http://schemas.openxmlformats.org/presentationml/2006/ole">
            <p:oleObj spid="_x0000_s199836" name="CS ChemDraw Drawing" r:id="rId13" imgW="91035" imgH="405000" progId="ChemDraw.Document.6.0">
              <p:embed/>
            </p:oleObj>
          </a:graphicData>
        </a:graphic>
      </p:graphicFrame>
      <p:graphicFrame>
        <p:nvGraphicFramePr>
          <p:cNvPr id="152" name="Object 14"/>
          <p:cNvGraphicFramePr>
            <a:graphicFrameLocks noChangeAspect="1"/>
          </p:cNvGraphicFramePr>
          <p:nvPr/>
        </p:nvGraphicFramePr>
        <p:xfrm>
          <a:off x="437952" y="2781615"/>
          <a:ext cx="65178" cy="324108"/>
        </p:xfrm>
        <a:graphic>
          <a:graphicData uri="http://schemas.openxmlformats.org/presentationml/2006/ole">
            <p:oleObj spid="_x0000_s199837" name="CS ChemDraw Drawing" r:id="rId14" imgW="91035" imgH="405000" progId="ChemDraw.Document.6.0">
              <p:embed/>
            </p:oleObj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8605203" y="3287842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8605728" y="3345655"/>
            <a:ext cx="35343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8562521" y="3439788"/>
            <a:ext cx="46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156" name="Straight Connector 155"/>
          <p:cNvCxnSpPr/>
          <p:nvPr/>
        </p:nvCxnSpPr>
        <p:spPr>
          <a:xfrm>
            <a:off x="6573606" y="147271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6937428" y="1479396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6753347" y="1429049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sp>
        <p:nvSpPr>
          <p:cNvPr id="159" name="TextBox 158"/>
          <p:cNvSpPr txBox="1"/>
          <p:nvPr/>
        </p:nvSpPr>
        <p:spPr>
          <a:xfrm>
            <a:off x="6717480" y="4745834"/>
            <a:ext cx="4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cxnSp>
        <p:nvCxnSpPr>
          <p:cNvPr id="160" name="Straight Connector 159"/>
          <p:cNvCxnSpPr/>
          <p:nvPr/>
        </p:nvCxnSpPr>
        <p:spPr>
          <a:xfrm>
            <a:off x="6370262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6769629" y="3136778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6704471" y="3211355"/>
            <a:ext cx="4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163" name="Straight Connector 162"/>
          <p:cNvCxnSpPr/>
          <p:nvPr/>
        </p:nvCxnSpPr>
        <p:spPr>
          <a:xfrm>
            <a:off x="4749279" y="306498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4753199" y="3136160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756597" y="2993806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4749279" y="3207337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4753199" y="3278513"/>
            <a:ext cx="3534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4552950" y="330490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n-US" baseline="-25000" dirty="0" smtClean="0"/>
              <a:t>g</a:t>
            </a:r>
            <a:r>
              <a:rPr lang="en-US" dirty="0" smtClean="0"/>
              <a:t>,T</a:t>
            </a:r>
            <a:r>
              <a:rPr lang="en-US" baseline="-25000" dirty="0" smtClean="0"/>
              <a:t>2g</a:t>
            </a:r>
            <a:endParaRPr lang="en-US" baseline="-25000" dirty="0"/>
          </a:p>
        </p:txBody>
      </p:sp>
      <p:cxnSp>
        <p:nvCxnSpPr>
          <p:cNvPr id="169" name="Straight Connector 168"/>
          <p:cNvCxnSpPr/>
          <p:nvPr/>
        </p:nvCxnSpPr>
        <p:spPr>
          <a:xfrm flipH="1">
            <a:off x="5121256" y="3138915"/>
            <a:ext cx="12383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7156974" y="3140264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6576705" y="4753387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6940527" y="4760069"/>
            <a:ext cx="3076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 flipV="1">
            <a:off x="5084666" y="3138916"/>
            <a:ext cx="1506634" cy="16108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>
            <a:off x="5084665" y="1473200"/>
            <a:ext cx="1493935" cy="166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7239000" y="3333750"/>
            <a:ext cx="1362075" cy="1428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 flipV="1">
            <a:off x="7226300" y="1473200"/>
            <a:ext cx="1365250" cy="18510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7060592" y="1511300"/>
            <a:ext cx="0" cy="159711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7060591" y="2272338"/>
            <a:ext cx="5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aseline="-25000" dirty="0" smtClean="0">
                <a:solidFill>
                  <a:srgbClr val="FF0000"/>
                </a:solidFill>
              </a:rPr>
              <a:t>o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79" name="Object 1"/>
          <p:cNvGraphicFramePr>
            <a:graphicFrameLocks noChangeAspect="1"/>
          </p:cNvGraphicFramePr>
          <p:nvPr/>
        </p:nvGraphicFramePr>
        <p:xfrm>
          <a:off x="6679521" y="4566403"/>
          <a:ext cx="104056" cy="377491"/>
        </p:xfrm>
        <a:graphic>
          <a:graphicData uri="http://schemas.openxmlformats.org/presentationml/2006/ole">
            <p:oleObj spid="_x0000_s199838" name="CS ChemDraw Drawing" r:id="rId15" imgW="144521" imgH="471960" progId="ChemDraw.Document.6.0">
              <p:embed/>
            </p:oleObj>
          </a:graphicData>
        </a:graphic>
      </p:graphicFrame>
      <p:graphicFrame>
        <p:nvGraphicFramePr>
          <p:cNvPr id="180" name="Object 2"/>
          <p:cNvGraphicFramePr>
            <a:graphicFrameLocks noChangeAspect="1"/>
          </p:cNvGraphicFramePr>
          <p:nvPr/>
        </p:nvGraphicFramePr>
        <p:xfrm>
          <a:off x="7043637" y="4583290"/>
          <a:ext cx="104056" cy="377491"/>
        </p:xfrm>
        <a:graphic>
          <a:graphicData uri="http://schemas.openxmlformats.org/presentationml/2006/ole">
            <p:oleObj spid="_x0000_s199839" name="CS ChemDraw Drawing" r:id="rId16" imgW="144521" imgH="471960" progId="ChemDraw.Document.6.0">
              <p:embed/>
            </p:oleObj>
          </a:graphicData>
        </a:graphic>
      </p:graphicFrame>
      <p:graphicFrame>
        <p:nvGraphicFramePr>
          <p:cNvPr id="181" name="Object 3"/>
          <p:cNvGraphicFramePr>
            <a:graphicFrameLocks noChangeAspect="1"/>
          </p:cNvGraphicFramePr>
          <p:nvPr/>
        </p:nvGraphicFramePr>
        <p:xfrm>
          <a:off x="6475754" y="2953093"/>
          <a:ext cx="104056" cy="377491"/>
        </p:xfrm>
        <a:graphic>
          <a:graphicData uri="http://schemas.openxmlformats.org/presentationml/2006/ole">
            <p:oleObj spid="_x0000_s199840" name="CS ChemDraw Drawing" r:id="rId17" imgW="144521" imgH="471960" progId="ChemDraw.Document.6.0">
              <p:embed/>
            </p:oleObj>
          </a:graphicData>
        </a:graphic>
      </p:graphicFrame>
      <p:graphicFrame>
        <p:nvGraphicFramePr>
          <p:cNvPr id="182" name="Object 4"/>
          <p:cNvGraphicFramePr>
            <a:graphicFrameLocks noChangeAspect="1"/>
          </p:cNvGraphicFramePr>
          <p:nvPr/>
        </p:nvGraphicFramePr>
        <p:xfrm>
          <a:off x="6887143" y="2960320"/>
          <a:ext cx="104056" cy="377491"/>
        </p:xfrm>
        <a:graphic>
          <a:graphicData uri="http://schemas.openxmlformats.org/presentationml/2006/ole">
            <p:oleObj spid="_x0000_s199841" name="CS ChemDraw Drawing" r:id="rId18" imgW="144521" imgH="471960" progId="ChemDraw.Document.6.0">
              <p:embed/>
            </p:oleObj>
          </a:graphicData>
        </a:graphic>
      </p:graphicFrame>
      <p:graphicFrame>
        <p:nvGraphicFramePr>
          <p:cNvPr id="183" name="Object 5"/>
          <p:cNvGraphicFramePr>
            <a:graphicFrameLocks noChangeAspect="1"/>
          </p:cNvGraphicFramePr>
          <p:nvPr/>
        </p:nvGraphicFramePr>
        <p:xfrm>
          <a:off x="7279192" y="2945757"/>
          <a:ext cx="104056" cy="377491"/>
        </p:xfrm>
        <a:graphic>
          <a:graphicData uri="http://schemas.openxmlformats.org/presentationml/2006/ole">
            <p:oleObj spid="_x0000_s199842" name="CS ChemDraw Drawing" r:id="rId19" imgW="144521" imgH="471960" progId="ChemDraw.Document.6.0">
              <p:embed/>
            </p:oleObj>
          </a:graphicData>
        </a:graphic>
      </p:graphicFrame>
      <p:graphicFrame>
        <p:nvGraphicFramePr>
          <p:cNvPr id="184" name="Object 6"/>
          <p:cNvGraphicFramePr>
            <a:graphicFrameLocks noChangeAspect="1"/>
          </p:cNvGraphicFramePr>
          <p:nvPr/>
        </p:nvGraphicFramePr>
        <p:xfrm>
          <a:off x="8818964" y="3108819"/>
          <a:ext cx="104056" cy="377491"/>
        </p:xfrm>
        <a:graphic>
          <a:graphicData uri="http://schemas.openxmlformats.org/presentationml/2006/ole">
            <p:oleObj spid="_x0000_s199843" name="CS ChemDraw Drawing" r:id="rId20" imgW="144521" imgH="471960" progId="ChemDraw.Document.6.0">
              <p:embed/>
            </p:oleObj>
          </a:graphicData>
        </a:graphic>
      </p:graphicFrame>
      <p:graphicFrame>
        <p:nvGraphicFramePr>
          <p:cNvPr id="185" name="Object 7"/>
          <p:cNvGraphicFramePr>
            <a:graphicFrameLocks noChangeAspect="1"/>
          </p:cNvGraphicFramePr>
          <p:nvPr/>
        </p:nvGraphicFramePr>
        <p:xfrm>
          <a:off x="8646495" y="3157552"/>
          <a:ext cx="104057" cy="377491"/>
        </p:xfrm>
        <a:graphic>
          <a:graphicData uri="http://schemas.openxmlformats.org/presentationml/2006/ole">
            <p:oleObj spid="_x0000_s199844" name="CS ChemDraw Drawing" r:id="rId21" imgW="144521" imgH="471960" progId="ChemDraw.Document.6.0">
              <p:embed/>
            </p:oleObj>
          </a:graphicData>
        </a:graphic>
      </p:graphicFrame>
      <p:graphicFrame>
        <p:nvGraphicFramePr>
          <p:cNvPr id="186" name="Object 9"/>
          <p:cNvGraphicFramePr>
            <a:graphicFrameLocks noChangeAspect="1"/>
          </p:cNvGraphicFramePr>
          <p:nvPr/>
        </p:nvGraphicFramePr>
        <p:xfrm>
          <a:off x="4766877" y="3102019"/>
          <a:ext cx="104056" cy="377491"/>
        </p:xfrm>
        <a:graphic>
          <a:graphicData uri="http://schemas.openxmlformats.org/presentationml/2006/ole">
            <p:oleObj spid="_x0000_s199845" name="CS ChemDraw Drawing" r:id="rId22" imgW="144521" imgH="471960" progId="ChemDraw.Document.6.0">
              <p:embed/>
            </p:oleObj>
          </a:graphicData>
        </a:graphic>
      </p:graphicFrame>
      <p:graphicFrame>
        <p:nvGraphicFramePr>
          <p:cNvPr id="187" name="Object 11"/>
          <p:cNvGraphicFramePr>
            <a:graphicFrameLocks noChangeAspect="1"/>
          </p:cNvGraphicFramePr>
          <p:nvPr/>
        </p:nvGraphicFramePr>
        <p:xfrm>
          <a:off x="4831074" y="3032223"/>
          <a:ext cx="65178" cy="324109"/>
        </p:xfrm>
        <a:graphic>
          <a:graphicData uri="http://schemas.openxmlformats.org/presentationml/2006/ole">
            <p:oleObj spid="_x0000_s199846" name="CS ChemDraw Drawing" r:id="rId23" imgW="91035" imgH="405000" progId="ChemDraw.Document.6.0">
              <p:embed/>
            </p:oleObj>
          </a:graphicData>
        </a:graphic>
      </p:graphicFrame>
      <p:graphicFrame>
        <p:nvGraphicFramePr>
          <p:cNvPr id="188" name="Object 12"/>
          <p:cNvGraphicFramePr>
            <a:graphicFrameLocks noChangeAspect="1"/>
          </p:cNvGraphicFramePr>
          <p:nvPr/>
        </p:nvGraphicFramePr>
        <p:xfrm>
          <a:off x="4903048" y="2965910"/>
          <a:ext cx="65178" cy="324109"/>
        </p:xfrm>
        <a:graphic>
          <a:graphicData uri="http://schemas.openxmlformats.org/presentationml/2006/ole">
            <p:oleObj spid="_x0000_s199847" name="CS ChemDraw Drawing" r:id="rId24" imgW="91035" imgH="405000" progId="ChemDraw.Document.6.0">
              <p:embed/>
            </p:oleObj>
          </a:graphicData>
        </a:graphic>
      </p:graphicFrame>
      <p:graphicFrame>
        <p:nvGraphicFramePr>
          <p:cNvPr id="189" name="Object 13"/>
          <p:cNvGraphicFramePr>
            <a:graphicFrameLocks noChangeAspect="1"/>
          </p:cNvGraphicFramePr>
          <p:nvPr/>
        </p:nvGraphicFramePr>
        <p:xfrm>
          <a:off x="4974825" y="2847523"/>
          <a:ext cx="65178" cy="324109"/>
        </p:xfrm>
        <a:graphic>
          <a:graphicData uri="http://schemas.openxmlformats.org/presentationml/2006/ole">
            <p:oleObj spid="_x0000_s199848" name="CS ChemDraw Drawing" r:id="rId25" imgW="91035" imgH="405000" progId="ChemDraw.Document.6.0">
              <p:embed/>
            </p:oleObj>
          </a:graphicData>
        </a:graphic>
      </p:graphicFrame>
      <p:graphicFrame>
        <p:nvGraphicFramePr>
          <p:cNvPr id="190" name="Object 14"/>
          <p:cNvGraphicFramePr>
            <a:graphicFrameLocks noChangeAspect="1"/>
          </p:cNvGraphicFramePr>
          <p:nvPr/>
        </p:nvGraphicFramePr>
        <p:xfrm>
          <a:off x="5047029" y="2781615"/>
          <a:ext cx="65178" cy="324108"/>
        </p:xfrm>
        <a:graphic>
          <a:graphicData uri="http://schemas.openxmlformats.org/presentationml/2006/ole">
            <p:oleObj spid="_x0000_s199849" name="CS ChemDraw Drawing" r:id="rId26" imgW="91035" imgH="405000" progId="ChemDraw.Document.6.0">
              <p:embed/>
            </p:oleObj>
          </a:graphicData>
        </a:graphic>
      </p:graphicFrame>
      <p:sp>
        <p:nvSpPr>
          <p:cNvPr id="191" name="TextBox 190"/>
          <p:cNvSpPr txBox="1"/>
          <p:nvPr/>
        </p:nvSpPr>
        <p:spPr>
          <a:xfrm>
            <a:off x="-88900" y="421930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</a:t>
            </a:r>
            <a:endParaRPr lang="en-US" b="1" baseline="-25000" dirty="0"/>
          </a:p>
        </p:txBody>
      </p:sp>
      <p:sp>
        <p:nvSpPr>
          <p:cNvPr id="192" name="TextBox 191"/>
          <p:cNvSpPr txBox="1"/>
          <p:nvPr/>
        </p:nvSpPr>
        <p:spPr>
          <a:xfrm>
            <a:off x="3774243" y="4514576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</a:t>
            </a:r>
            <a:endParaRPr lang="en-US" b="1" baseline="-25000" dirty="0"/>
          </a:p>
        </p:txBody>
      </p:sp>
      <p:sp>
        <p:nvSpPr>
          <p:cNvPr id="193" name="TextBox 192"/>
          <p:cNvSpPr txBox="1"/>
          <p:nvPr/>
        </p:nvSpPr>
        <p:spPr>
          <a:xfrm>
            <a:off x="4502150" y="422648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</a:t>
            </a:r>
            <a:endParaRPr lang="en-US" b="1" baseline="-25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8365293" y="3826431"/>
            <a:ext cx="7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</a:t>
            </a:r>
            <a:endParaRPr lang="en-US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68468" y="3184117"/>
            <a:ext cx="490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25557" y="424115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93742" y="24095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1111" y="6211107"/>
            <a:ext cx="12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30262" y="6192929"/>
            <a:ext cx="130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6 x H</a:t>
            </a:r>
            <a:endParaRPr lang="en-US" sz="3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026286" y="4313365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7011" y="4397910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21201" y="4748067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930" y="482027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35718" y="5222321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87513" y="23333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87513" y="22571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49413" y="3191817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74813" y="2388926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816065" y="2959066"/>
            <a:ext cx="47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839" y="216566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882" y="4754033"/>
            <a:ext cx="64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6991701" y="43222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7008263" y="5183485"/>
            <a:ext cx="6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200712" y="30202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05810" y="30286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50249" y="296574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4491722" y="6107608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426217" y="61256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4400454" y="5411153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9184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472854" y="4035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82393" y="39984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5422537" y="1404620"/>
            <a:ext cx="1600563" cy="29133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681042" y="39462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673422" y="40351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678139" y="38573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23901" y="3733766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3d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681042" y="41240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673422" y="42129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95413" y="4245917"/>
            <a:ext cx="108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,T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2184400" y="4038600"/>
            <a:ext cx="171921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0106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916738" y="47260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471184" y="47217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380723" y="46842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5008938" y="47260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205015" y="54205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710113" y="54289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464735" y="2157908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99230" y="21632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3904038" y="14367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458484" y="14324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368023" y="13949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cxnSp>
        <p:nvCxnSpPr>
          <p:cNvPr id="92" name="Straight Connector 91"/>
          <p:cNvCxnSpPr/>
          <p:nvPr/>
        </p:nvCxnSpPr>
        <p:spPr>
          <a:xfrm>
            <a:off x="4996238" y="14367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5460638" y="4330700"/>
            <a:ext cx="1575162" cy="4013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2196738" y="2344420"/>
            <a:ext cx="1714862" cy="23799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2184038" y="1422400"/>
            <a:ext cx="1714862" cy="8966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2159000" y="2159000"/>
            <a:ext cx="2298700" cy="1028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2133600" y="3200400"/>
            <a:ext cx="2349500" cy="2921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2133600" y="4038600"/>
            <a:ext cx="2082800" cy="139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2133600" y="3022600"/>
            <a:ext cx="2082800" cy="101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130800" y="4787900"/>
            <a:ext cx="1905000" cy="647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4940300" y="5226050"/>
            <a:ext cx="2108200" cy="8953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4902200" y="2159000"/>
            <a:ext cx="2146300" cy="3060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5130800" y="3041650"/>
            <a:ext cx="1866900" cy="17335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670300" y="2819400"/>
            <a:ext cx="2057400" cy="1663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4876800" y="3048000"/>
            <a:ext cx="0" cy="9525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876800" y="3352800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021557"/>
            <a:ext cx="7770972" cy="3588543"/>
          </a:xfrm>
        </p:spPr>
        <p:txBody>
          <a:bodyPr rIns="229163"/>
          <a:lstStyle/>
          <a:p>
            <a:pPr marL="368618" indent="-334328"/>
            <a:r>
              <a:rPr lang="en-US" sz="2200" dirty="0" smtClean="0"/>
              <a:t>20th Century</a:t>
            </a:r>
          </a:p>
          <a:p>
            <a:pPr marL="768668" lvl="1" indent="-264319"/>
            <a:r>
              <a:rPr lang="en-US" sz="2000" dirty="0" smtClean="0"/>
              <a:t>Coordination chemistry, </a:t>
            </a:r>
            <a:r>
              <a:rPr lang="en-US" sz="2000" dirty="0" err="1" smtClean="0"/>
              <a:t>organometallic</a:t>
            </a:r>
            <a:r>
              <a:rPr lang="en-US" sz="2000" dirty="0" smtClean="0"/>
              <a:t> chemistry</a:t>
            </a:r>
          </a:p>
          <a:p>
            <a:pPr marL="768668" lvl="1" indent="-264319"/>
            <a:r>
              <a:rPr lang="en-US" sz="2000" dirty="0" smtClean="0"/>
              <a:t>WWII &amp; Military projects:  Manhattan project, jet fuels (boron compounds)</a:t>
            </a:r>
          </a:p>
          <a:p>
            <a:pPr marL="368618" indent="-334328"/>
            <a:r>
              <a:rPr lang="en-US" sz="2200" dirty="0" smtClean="0"/>
              <a:t>1950s</a:t>
            </a:r>
          </a:p>
          <a:p>
            <a:pPr marL="768668" lvl="1" indent="-264319"/>
            <a:r>
              <a:rPr lang="en-US" sz="2000" dirty="0" smtClean="0"/>
              <a:t>Crystal field theory, </a:t>
            </a:r>
            <a:r>
              <a:rPr lang="en-US" sz="2000" dirty="0" err="1" smtClean="0"/>
              <a:t>ligand</a:t>
            </a:r>
            <a:r>
              <a:rPr lang="en-US" sz="2000" dirty="0" smtClean="0"/>
              <a:t> field theory, molecular orbital theory</a:t>
            </a:r>
          </a:p>
          <a:p>
            <a:pPr marL="368618" indent="-334328"/>
            <a:r>
              <a:rPr lang="en-US" sz="2200" dirty="0" smtClean="0"/>
              <a:t>1955</a:t>
            </a:r>
          </a:p>
          <a:p>
            <a:pPr marL="768668" lvl="1" indent="-264319"/>
            <a:r>
              <a:rPr lang="en-US" sz="2000" dirty="0" err="1" smtClean="0"/>
              <a:t>Organometallic</a:t>
            </a:r>
            <a:r>
              <a:rPr lang="en-US" sz="2000" dirty="0" smtClean="0"/>
              <a:t> catalysis of organic reaction (polymerization of ethylene)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History of Inorganic Chemistry</a:t>
            </a:r>
            <a:endParaRPr lang="en-US" sz="400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10735"/>
            <a:ext cx="6493489" cy="684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500" y="350137"/>
            <a:ext cx="38227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4"/>
              <a:defRPr/>
            </a:pPr>
            <a:r>
              <a:rPr lang="en-US" dirty="0" smtClean="0">
                <a:solidFill>
                  <a:srgbClr val="FF0000"/>
                </a:solidFill>
              </a:rPr>
              <a:t>Fill MOs with 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lvl="0" indent="-514350">
              <a:spcBef>
                <a:spcPct val="20000"/>
              </a:spcBef>
              <a:buFont typeface="+mj-lt"/>
              <a:buAutoNum type="arabicPeriod" startAt="4"/>
              <a:defRPr/>
            </a:pPr>
            <a:r>
              <a:rPr lang="en-US" dirty="0" smtClean="0">
                <a:solidFill>
                  <a:srgbClr val="FF0000"/>
                </a:solidFill>
              </a:rPr>
              <a:t>Generate SALCs of peripheral atoms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 startAt="4"/>
              <a:defRPr/>
            </a:pPr>
            <a:r>
              <a:rPr lang="en-US" dirty="0" smtClean="0">
                <a:solidFill>
                  <a:srgbClr val="FF0000"/>
                </a:solidFill>
              </a:rPr>
              <a:t>Draw peripheral atoms SALC with central atom orbital to generate bonding/</a:t>
            </a:r>
            <a:r>
              <a:rPr lang="en-US" dirty="0" err="1" smtClean="0">
                <a:solidFill>
                  <a:srgbClr val="FF0000"/>
                </a:solidFill>
              </a:rPr>
              <a:t>antibonding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MOs.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Only MOs</a:t>
            </a:r>
            <a:endParaRPr lang="en-US" sz="4000" u="sng" dirty="0"/>
          </a:p>
        </p:txBody>
      </p:sp>
      <p:grpSp>
        <p:nvGrpSpPr>
          <p:cNvPr id="70" name="Group 69"/>
          <p:cNvGrpSpPr/>
          <p:nvPr/>
        </p:nvGrpSpPr>
        <p:grpSpPr>
          <a:xfrm>
            <a:off x="355601" y="1928347"/>
            <a:ext cx="4711699" cy="3202116"/>
            <a:chOff x="1159251" y="1394947"/>
            <a:chExt cx="6460749" cy="540619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68468" y="3184117"/>
              <a:ext cx="49067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25557" y="4241156"/>
              <a:ext cx="490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693742" y="2409559"/>
              <a:ext cx="490678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26286" y="4313365"/>
              <a:ext cx="490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27011" y="4397910"/>
              <a:ext cx="490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21201" y="4748067"/>
              <a:ext cx="490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021930" y="4820276"/>
              <a:ext cx="490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35718" y="5222321"/>
              <a:ext cx="490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687513" y="2333359"/>
              <a:ext cx="490678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7513" y="2257159"/>
              <a:ext cx="490678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49413" y="3191817"/>
              <a:ext cx="570966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g</a:t>
              </a:r>
              <a:endParaRPr lang="en-US" sz="1200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4812" y="2388926"/>
              <a:ext cx="570966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1u</a:t>
              </a:r>
              <a:endParaRPr lang="en-US" sz="1200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51416" y="2959066"/>
              <a:ext cx="474618" cy="779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87189" y="2165662"/>
              <a:ext cx="609599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48882" y="4754033"/>
              <a:ext cx="647169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</a:t>
              </a:r>
              <a:r>
                <a:rPr lang="en-US" sz="1200" baseline="-25000" dirty="0" err="1" smtClean="0"/>
                <a:t>g</a:t>
              </a:r>
              <a:endParaRPr lang="en-US" sz="1200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91701" y="4322234"/>
              <a:ext cx="607980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</a:t>
              </a:r>
              <a:r>
                <a:rPr lang="en-US" sz="1200" baseline="-25000" dirty="0" smtClean="0"/>
                <a:t>1u</a:t>
              </a:r>
              <a:endParaRPr lang="en-US" sz="12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08263" y="5183485"/>
              <a:ext cx="611737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</a:t>
              </a:r>
              <a:r>
                <a:rPr lang="en-US" sz="1200" baseline="-25000" dirty="0" smtClean="0"/>
                <a:t>1g</a:t>
              </a:r>
              <a:endParaRPr lang="en-US" sz="1200" baseline="-250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200712" y="3020287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705810" y="3028633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450249" y="2965750"/>
              <a:ext cx="607980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E</a:t>
              </a:r>
              <a:r>
                <a:rPr lang="en-US" sz="1200" baseline="-25000" dirty="0" err="1" smtClean="0"/>
                <a:t>g</a:t>
              </a:r>
              <a:endParaRPr lang="en-US" sz="1200" baseline="-250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4491722" y="6107608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426217" y="6125624"/>
              <a:ext cx="570966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1g</a:t>
              </a:r>
              <a:endParaRPr lang="en-US" sz="1200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00453" y="5411153"/>
              <a:ext cx="570966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</a:t>
              </a:r>
              <a:r>
                <a:rPr lang="en-US" sz="1200" baseline="-25000" dirty="0" err="1" smtClean="0"/>
                <a:t>g</a:t>
              </a:r>
              <a:endParaRPr lang="en-US" sz="1200" baseline="-250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918408" y="40402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472854" y="4035931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382393" y="3998446"/>
              <a:ext cx="607980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2g</a:t>
              </a:r>
              <a:endParaRPr lang="en-US" sz="1200" baseline="-250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5422537" y="1404620"/>
              <a:ext cx="1600563" cy="29133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681042" y="3946259"/>
              <a:ext cx="49067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673422" y="4035159"/>
              <a:ext cx="49067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78139" y="3857359"/>
              <a:ext cx="49067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159251" y="3733765"/>
              <a:ext cx="647701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3d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681042" y="4124059"/>
              <a:ext cx="49067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673422" y="4212959"/>
              <a:ext cx="49067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395413" y="4245917"/>
              <a:ext cx="1081087" cy="4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</a:t>
              </a:r>
              <a:r>
                <a:rPr lang="en-US" sz="1200" baseline="-25000" dirty="0" smtClean="0"/>
                <a:t>g</a:t>
              </a:r>
              <a:r>
                <a:rPr lang="en-US" sz="1200" dirty="0" smtClean="0"/>
                <a:t>,T</a:t>
              </a:r>
              <a:r>
                <a:rPr lang="en-US" sz="1200" baseline="-25000" dirty="0" smtClean="0"/>
                <a:t>2g</a:t>
              </a:r>
              <a:endParaRPr lang="en-US" sz="1200" baseline="-250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2184400" y="4038600"/>
              <a:ext cx="171921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010608" y="40402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16738" y="47260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471184" y="4721731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380724" y="4684246"/>
              <a:ext cx="607980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1u</a:t>
              </a:r>
              <a:endParaRPr lang="en-US" sz="1200" baseline="-25000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008938" y="47260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205015" y="5420587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710113" y="5428933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464735" y="2157908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399229" y="2163225"/>
              <a:ext cx="570966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1g</a:t>
              </a:r>
              <a:endParaRPr lang="en-US" sz="1200" baseline="-25000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904038" y="14367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458484" y="1432431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368022" y="1394947"/>
              <a:ext cx="607980" cy="67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1u</a:t>
              </a:r>
              <a:endParaRPr lang="en-US" sz="1200" baseline="-250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996238" y="14367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460638" y="4330700"/>
              <a:ext cx="1575162" cy="4013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2196738" y="2344420"/>
              <a:ext cx="1714862" cy="23799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184038" y="1422400"/>
              <a:ext cx="1714862" cy="8966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159000" y="2159000"/>
              <a:ext cx="2298700" cy="10287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2133600" y="3200400"/>
              <a:ext cx="2349500" cy="2921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2133600" y="4038600"/>
              <a:ext cx="2082800" cy="1397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133600" y="3022600"/>
              <a:ext cx="2082800" cy="1016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130800" y="4787900"/>
              <a:ext cx="1905000" cy="6477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4940300" y="5226050"/>
              <a:ext cx="2108200" cy="89535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4902200" y="2159000"/>
              <a:ext cx="2146300" cy="30607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5130800" y="3041650"/>
              <a:ext cx="1866900" cy="173355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5927725" y="1150938"/>
          <a:ext cx="1844675" cy="1798916"/>
        </p:xfrm>
        <a:graphic>
          <a:graphicData uri="http://schemas.openxmlformats.org/presentationml/2006/ole">
            <p:oleObj spid="_x0000_s94220" name="CS ChemDraw Drawing" r:id="rId3" imgW="1023804" imgH="997920" progId="ChemDraw.Document.6.0">
              <p:embed/>
            </p:oleObj>
          </a:graphicData>
        </a:graphic>
      </p:graphicFrame>
      <p:sp>
        <p:nvSpPr>
          <p:cNvPr id="73" name="Text Box 60"/>
          <p:cNvSpPr txBox="1">
            <a:spLocks noChangeArrowheads="1"/>
          </p:cNvSpPr>
          <p:nvPr/>
        </p:nvSpPr>
        <p:spPr bwMode="auto">
          <a:xfrm>
            <a:off x="5215256" y="2899430"/>
            <a:ext cx="3293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7030A0"/>
                </a:solidFill>
                <a:latin typeface="Symbol" pitchFamily="18" charset="2"/>
              </a:rPr>
              <a:t>G</a:t>
            </a:r>
            <a:r>
              <a:rPr lang="en-US" sz="2400" baseline="-25000" dirty="0" smtClean="0">
                <a:solidFill>
                  <a:srgbClr val="7030A0"/>
                </a:solidFill>
              </a:rPr>
              <a:t>Hs</a:t>
            </a:r>
            <a:r>
              <a:rPr lang="en-US" sz="2400" dirty="0" smtClean="0">
                <a:solidFill>
                  <a:srgbClr val="7030A0"/>
                </a:solidFill>
              </a:rPr>
              <a:t>:  A</a:t>
            </a:r>
            <a:r>
              <a:rPr lang="en-US" sz="2400" baseline="-25000" dirty="0" smtClean="0">
                <a:solidFill>
                  <a:srgbClr val="7030A0"/>
                </a:solidFill>
              </a:rPr>
              <a:t>1g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smtClean="0">
                <a:solidFill>
                  <a:srgbClr val="7030A0"/>
                </a:solidFill>
              </a:rPr>
              <a:t>T</a:t>
            </a:r>
            <a:r>
              <a:rPr lang="en-US" sz="2400" baseline="-25000" dirty="0" smtClean="0">
                <a:solidFill>
                  <a:srgbClr val="7030A0"/>
                </a:solidFill>
              </a:rPr>
              <a:t>1u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err="1" smtClean="0">
                <a:solidFill>
                  <a:srgbClr val="7030A0"/>
                </a:solidFill>
              </a:rPr>
              <a:t>E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g</a:t>
            </a:r>
            <a:endParaRPr lang="en-US" sz="2400" dirty="0">
              <a:solidFill>
                <a:srgbClr val="7030A0"/>
              </a:solidFill>
            </a:endParaRPr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5665788" y="3613150"/>
          <a:ext cx="2389592" cy="2349500"/>
        </p:xfrm>
        <a:graphic>
          <a:graphicData uri="http://schemas.openxmlformats.org/presentationml/2006/ole">
            <p:oleObj spid="_x0000_s94221" name="CS ChemDraw Drawing" r:id="rId4" imgW="1419819" imgH="1395630" progId="ChemDraw.Document.6.0">
              <p:embed/>
            </p:oleObj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7569200" y="1028700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 </a:t>
            </a:r>
            <a:r>
              <a:rPr lang="en-US" sz="2400" dirty="0" err="1" smtClean="0"/>
              <a:t>obitals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7569200" y="3556000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 </a:t>
            </a:r>
            <a:r>
              <a:rPr lang="en-US" sz="2400" dirty="0" err="1" smtClean="0"/>
              <a:t>obitals</a:t>
            </a:r>
            <a:endParaRPr lang="en-US" sz="2400" dirty="0"/>
          </a:p>
        </p:txBody>
      </p:sp>
      <p:sp>
        <p:nvSpPr>
          <p:cNvPr id="77" name="Text Box 60"/>
          <p:cNvSpPr txBox="1">
            <a:spLocks noChangeArrowheads="1"/>
          </p:cNvSpPr>
          <p:nvPr/>
        </p:nvSpPr>
        <p:spPr bwMode="auto">
          <a:xfrm>
            <a:off x="5213669" y="6036330"/>
            <a:ext cx="3293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>
                <a:solidFill>
                  <a:srgbClr val="7030A0"/>
                </a:solidFill>
                <a:latin typeface="Symbol" pitchFamily="18" charset="2"/>
              </a:rPr>
              <a:t>G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p</a:t>
            </a:r>
            <a:r>
              <a:rPr lang="en-US" sz="2400" dirty="0" smtClean="0">
                <a:solidFill>
                  <a:srgbClr val="7030A0"/>
                </a:solidFill>
              </a:rPr>
              <a:t>:  A</a:t>
            </a:r>
            <a:r>
              <a:rPr lang="en-US" sz="2400" baseline="-25000" dirty="0" smtClean="0">
                <a:solidFill>
                  <a:srgbClr val="7030A0"/>
                </a:solidFill>
              </a:rPr>
              <a:t>1g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smtClean="0">
                <a:solidFill>
                  <a:srgbClr val="7030A0"/>
                </a:solidFill>
              </a:rPr>
              <a:t>T</a:t>
            </a:r>
            <a:r>
              <a:rPr lang="en-US" sz="2400" baseline="-25000" dirty="0" smtClean="0">
                <a:solidFill>
                  <a:srgbClr val="7030A0"/>
                </a:solidFill>
              </a:rPr>
              <a:t>1u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err="1" smtClean="0">
                <a:solidFill>
                  <a:srgbClr val="7030A0"/>
                </a:solidFill>
              </a:rPr>
              <a:t>E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g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14400" y="51816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What about p </a:t>
            </a:r>
            <a:r>
              <a:rPr lang="en-US" sz="2800" dirty="0" err="1" smtClean="0">
                <a:solidFill>
                  <a:srgbClr val="FF0000"/>
                </a:solidFill>
              </a:rPr>
              <a:t>orbitals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60511" y="4687107"/>
            <a:ext cx="128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81" name="TextBox 80"/>
          <p:cNvSpPr txBox="1"/>
          <p:nvPr/>
        </p:nvSpPr>
        <p:spPr>
          <a:xfrm>
            <a:off x="4493462" y="4668929"/>
            <a:ext cx="62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346200"/>
            <a:ext cx="4457700" cy="50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644" y="1712913"/>
            <a:ext cx="4148137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+ </a:t>
            </a:r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MOs</a:t>
            </a:r>
            <a:endParaRPr lang="en-US" sz="400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100" y="977902"/>
            <a:ext cx="2904239" cy="241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6741" y="899373"/>
            <a:ext cx="8229600" cy="44600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basis function (</a:t>
            </a:r>
            <a:r>
              <a:rPr lang="en-US" sz="2400" dirty="0" smtClean="0">
                <a:latin typeface="Symbol" pitchFamily="18" charset="2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bonds)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operations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stays the same = +1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is reversed = -1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it is a more complicated change = 0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a reducible representation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 startAt="4"/>
              <a:defRPr/>
            </a:pPr>
            <a:r>
              <a:rPr lang="en-US" sz="2400" dirty="0" smtClean="0"/>
              <a:t>Reduce to irreducible representation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7455" y="3872010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161458" y="335716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</a:t>
            </a:r>
            <a:r>
              <a:rPr lang="en-US" sz="2800" baseline="-25000" dirty="0" smtClean="0"/>
              <a:t>h</a:t>
            </a:r>
            <a:endParaRPr lang="en-US" sz="2800" dirty="0" smtClean="0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107" y="4970876"/>
            <a:ext cx="6649211" cy="81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04511" y="5754064"/>
            <a:ext cx="66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Symbol" pitchFamily="18" charset="2"/>
              </a:rPr>
              <a:t>G</a:t>
            </a:r>
            <a:r>
              <a:rPr lang="en-US" sz="2400" b="1" baseline="-25000" dirty="0" err="1" smtClean="0"/>
              <a:t>L</a:t>
            </a:r>
            <a:r>
              <a:rPr lang="en-US" sz="2400" b="1" baseline="-25000" dirty="0" err="1" smtClean="0">
                <a:latin typeface="Symbol" pitchFamily="18" charset="2"/>
              </a:rPr>
              <a:t>p</a:t>
            </a:r>
            <a:endParaRPr lang="en-US" sz="2400" b="1" dirty="0">
              <a:latin typeface="Symbol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1287" y="5770482"/>
            <a:ext cx="60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12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2774" y="5775251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27667" y="5775072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79313" y="5763362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303416" y="4437381"/>
            <a:ext cx="156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in-between L</a:t>
            </a:r>
            <a:endParaRPr lang="en-US" dirty="0"/>
          </a:p>
        </p:txBody>
      </p:sp>
      <p:sp>
        <p:nvSpPr>
          <p:cNvPr id="16" name="Right Brace 15"/>
          <p:cNvSpPr/>
          <p:nvPr/>
        </p:nvSpPr>
        <p:spPr>
          <a:xfrm rot="16200000">
            <a:off x="2917500" y="4636235"/>
            <a:ext cx="311596" cy="51096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67201" y="5769917"/>
            <a:ext cx="44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-4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51767" y="5767685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7067" y="5769917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280467" y="5767685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826567" y="5767685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423467" y="5769917"/>
            <a:ext cx="33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3" name="Right Brace 22"/>
          <p:cNvSpPr/>
          <p:nvPr/>
        </p:nvSpPr>
        <p:spPr>
          <a:xfrm rot="16200000">
            <a:off x="4086535" y="3946832"/>
            <a:ext cx="382178" cy="1782558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08316" y="4272281"/>
            <a:ext cx="17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through L-M-L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+ </a:t>
            </a:r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MOs</a:t>
            </a:r>
            <a:endParaRPr lang="en-US" sz="4000" u="sng" dirty="0"/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970213" y="6248400"/>
            <a:ext cx="3163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err="1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sz="2400" baseline="-25000" dirty="0" err="1" smtClean="0">
                <a:cs typeface="Arial" pitchFamily="34" charset="0"/>
              </a:rPr>
              <a:t>L</a:t>
            </a:r>
            <a:r>
              <a:rPr lang="en-US" sz="2400" baseline="-25000" dirty="0" err="1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>
                <a:cs typeface="Arial" pitchFamily="34" charset="0"/>
              </a:rPr>
              <a:t>= T</a:t>
            </a:r>
            <a:r>
              <a:rPr lang="en-US" sz="2400" baseline="-25000" dirty="0">
                <a:cs typeface="Arial" pitchFamily="34" charset="0"/>
              </a:rPr>
              <a:t>1g</a:t>
            </a:r>
            <a:r>
              <a:rPr lang="en-US" sz="2400" dirty="0">
                <a:cs typeface="Arial" pitchFamily="34" charset="0"/>
              </a:rPr>
              <a:t> + T</a:t>
            </a:r>
            <a:r>
              <a:rPr lang="en-US" sz="2400" baseline="-25000" dirty="0">
                <a:cs typeface="Arial" pitchFamily="34" charset="0"/>
              </a:rPr>
              <a:t>2g</a:t>
            </a:r>
            <a:r>
              <a:rPr lang="en-US" sz="2400" dirty="0">
                <a:cs typeface="Arial" pitchFamily="34" charset="0"/>
              </a:rPr>
              <a:t> + T</a:t>
            </a:r>
            <a:r>
              <a:rPr lang="en-US" sz="2400" baseline="-25000" dirty="0">
                <a:cs typeface="Arial" pitchFamily="34" charset="0"/>
              </a:rPr>
              <a:t>1u</a:t>
            </a:r>
            <a:r>
              <a:rPr lang="en-US" sz="2400" dirty="0">
                <a:cs typeface="Arial" pitchFamily="34" charset="0"/>
              </a:rPr>
              <a:t> + T</a:t>
            </a:r>
            <a:r>
              <a:rPr lang="en-US" sz="2400" baseline="-25000" dirty="0">
                <a:cs typeface="Arial" pitchFamily="34" charset="0"/>
              </a:rPr>
              <a:t>2u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68468" y="3184117"/>
            <a:ext cx="490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25557" y="424115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93742" y="24095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1111" y="6211107"/>
            <a:ext cx="12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601662" y="6192929"/>
            <a:ext cx="130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</a:t>
            </a:r>
            <a:endParaRPr lang="en-US" sz="3600" baseline="-25000" dirty="0">
              <a:latin typeface="Symbol" pitchFamily="18" charset="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026286" y="4313365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7011" y="4397910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21201" y="4748067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930" y="4820276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35718" y="5222321"/>
            <a:ext cx="49067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87513" y="23333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87513" y="2257159"/>
            <a:ext cx="49067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49413" y="3191817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74813" y="2388926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816065" y="2959066"/>
            <a:ext cx="47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839" y="216566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882" y="4754033"/>
            <a:ext cx="64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6991701" y="43222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7008263" y="5183485"/>
            <a:ext cx="6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200712" y="30202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05810" y="30286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50249" y="296574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4491722" y="6107608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426217" y="61256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4400454" y="5411153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9184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472854" y="4035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82393" y="39984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5422537" y="1404620"/>
            <a:ext cx="1600563" cy="29133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681042" y="39462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673422" y="40351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678139" y="38573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23901" y="3733766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3d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681042" y="41240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673422" y="4212959"/>
            <a:ext cx="49067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95413" y="4245917"/>
            <a:ext cx="108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,T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2184400" y="4038600"/>
            <a:ext cx="171921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010608" y="4040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916738" y="47260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471184" y="47217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380723" y="46842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5008938" y="47260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205015" y="542058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710113" y="542893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464735" y="2157908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99230" y="21632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3904038" y="14367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458484" y="14324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368023" y="13949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cxnSp>
        <p:nvCxnSpPr>
          <p:cNvPr id="92" name="Straight Connector 91"/>
          <p:cNvCxnSpPr/>
          <p:nvPr/>
        </p:nvCxnSpPr>
        <p:spPr>
          <a:xfrm>
            <a:off x="4996238" y="14367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5460638" y="4330700"/>
            <a:ext cx="1575162" cy="4013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2196738" y="2344420"/>
            <a:ext cx="1714862" cy="23799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2184038" y="1422400"/>
            <a:ext cx="1714862" cy="8966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2159000" y="2159000"/>
            <a:ext cx="2298700" cy="1028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2133600" y="3200400"/>
            <a:ext cx="2349500" cy="2921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2133600" y="4038600"/>
            <a:ext cx="2082800" cy="139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2133600" y="3022600"/>
            <a:ext cx="2082800" cy="101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130800" y="4787900"/>
            <a:ext cx="1905000" cy="647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4940300" y="5226050"/>
            <a:ext cx="2108200" cy="8953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4902200" y="2159000"/>
            <a:ext cx="2146300" cy="30607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5130800" y="3041650"/>
            <a:ext cx="1866900" cy="17335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+ </a:t>
            </a:r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MOs</a:t>
            </a:r>
            <a:endParaRPr lang="en-US" sz="4000" u="sng" dirty="0"/>
          </a:p>
        </p:txBody>
      </p:sp>
      <p:sp>
        <p:nvSpPr>
          <p:cNvPr id="77" name="TextBox 76"/>
          <p:cNvSpPr txBox="1"/>
          <p:nvPr/>
        </p:nvSpPr>
        <p:spPr>
          <a:xfrm>
            <a:off x="7356565" y="4521166"/>
            <a:ext cx="172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5871790" y="1181100"/>
            <a:ext cx="3163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err="1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sz="2400" baseline="-25000" dirty="0" err="1" smtClean="0">
                <a:cs typeface="Arial" pitchFamily="34" charset="0"/>
              </a:rPr>
              <a:t>L</a:t>
            </a:r>
            <a:r>
              <a:rPr lang="en-US" sz="2400" baseline="-25000" dirty="0" err="1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>
                <a:cs typeface="Arial" pitchFamily="34" charset="0"/>
              </a:rPr>
              <a:t>= T</a:t>
            </a:r>
            <a:r>
              <a:rPr lang="en-US" sz="2400" baseline="-25000" dirty="0">
                <a:cs typeface="Arial" pitchFamily="34" charset="0"/>
              </a:rPr>
              <a:t>1g</a:t>
            </a:r>
            <a:r>
              <a:rPr lang="en-US" sz="2400" dirty="0">
                <a:cs typeface="Arial" pitchFamily="34" charset="0"/>
              </a:rPr>
              <a:t> + T</a:t>
            </a:r>
            <a:r>
              <a:rPr lang="en-US" sz="2400" baseline="-25000" dirty="0">
                <a:cs typeface="Arial" pitchFamily="34" charset="0"/>
              </a:rPr>
              <a:t>2g</a:t>
            </a:r>
            <a:r>
              <a:rPr lang="en-US" sz="2400" dirty="0">
                <a:cs typeface="Arial" pitchFamily="34" charset="0"/>
              </a:rPr>
              <a:t> + T</a:t>
            </a:r>
            <a:r>
              <a:rPr lang="en-US" sz="2400" baseline="-25000" dirty="0">
                <a:cs typeface="Arial" pitchFamily="34" charset="0"/>
              </a:rPr>
              <a:t>1u</a:t>
            </a:r>
            <a:r>
              <a:rPr lang="en-US" sz="2400" dirty="0">
                <a:cs typeface="Arial" pitchFamily="34" charset="0"/>
              </a:rPr>
              <a:t> + T</a:t>
            </a:r>
            <a:r>
              <a:rPr lang="en-US" sz="2400" baseline="-25000" dirty="0">
                <a:cs typeface="Arial" pitchFamily="34" charset="0"/>
              </a:rPr>
              <a:t>2u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153365" y="1727166"/>
            <a:ext cx="172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7018889" y="2247256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019618" y="2319465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020343" y="240401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7024720" y="23791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7603089" y="2247256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603818" y="2319465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604543" y="240401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8149189" y="2247256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149918" y="2319465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150643" y="240401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8702668" y="2247256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8703397" y="2319465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8704122" y="240401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570820" y="23791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1g</a:t>
            </a:r>
            <a:endParaRPr lang="en-US" sz="2400" baseline="-25000" dirty="0"/>
          </a:p>
        </p:txBody>
      </p:sp>
      <p:sp>
        <p:nvSpPr>
          <p:cNvPr id="122" name="TextBox 121"/>
          <p:cNvSpPr txBox="1"/>
          <p:nvPr/>
        </p:nvSpPr>
        <p:spPr>
          <a:xfrm>
            <a:off x="8129620" y="23791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8663020" y="237901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68468" y="3184117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25557" y="4241156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93742" y="24095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1111" y="6211107"/>
            <a:ext cx="12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1662" y="6192929"/>
            <a:ext cx="130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L</a:t>
            </a:r>
            <a:endParaRPr lang="en-US" sz="3600" baseline="-25000" dirty="0">
              <a:solidFill>
                <a:schemeClr val="bg1">
                  <a:lumMod val="65000"/>
                </a:schemeClr>
              </a:solidFill>
              <a:latin typeface="Symbol" pitchFamily="18" charset="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026286" y="4313365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7011" y="4397910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21201" y="4748067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930" y="4820276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35718" y="5222321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87513" y="23333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87513" y="22571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49413" y="3191817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4813" y="2388926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1u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065" y="2959066"/>
            <a:ext cx="47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4s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839" y="216566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4p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882" y="4754033"/>
            <a:ext cx="64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sz="2400" baseline="-25000" dirty="0" err="1" smtClean="0">
                <a:solidFill>
                  <a:schemeClr val="bg1">
                    <a:lumMod val="65000"/>
                  </a:schemeClr>
                </a:solidFill>
              </a:rPr>
              <a:t>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91701" y="43222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1u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8263" y="5183485"/>
            <a:ext cx="6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491722" y="6107608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426217" y="61256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00454" y="5411153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sz="2400" baseline="-25000" dirty="0" err="1" smtClean="0">
                <a:solidFill>
                  <a:schemeClr val="bg1">
                    <a:lumMod val="65000"/>
                  </a:schemeClr>
                </a:solidFill>
              </a:rPr>
              <a:t>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5422537" y="1404620"/>
            <a:ext cx="1600563" cy="29133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681042" y="39462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673422" y="40351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678139" y="38573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23901" y="3733766"/>
            <a:ext cx="6477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3d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681042" y="41240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673422" y="4212959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95413" y="4245917"/>
            <a:ext cx="10810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,T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2g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2184400" y="4038600"/>
            <a:ext cx="171921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3918408" y="2965749"/>
            <a:ext cx="1519369" cy="1494363"/>
            <a:chOff x="3918408" y="2965749"/>
            <a:chExt cx="1519369" cy="1494363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200712" y="3020287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705810" y="3028633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450249" y="2965749"/>
              <a:ext cx="607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E</a:t>
              </a:r>
              <a:r>
                <a:rPr lang="en-US" sz="2400" baseline="-25000" dirty="0" err="1" smtClean="0"/>
                <a:t>g</a:t>
              </a:r>
              <a:endParaRPr lang="en-US" sz="2400" baseline="-250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918408" y="40402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472854" y="4035931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382393" y="3998447"/>
              <a:ext cx="607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</a:t>
              </a:r>
              <a:r>
                <a:rPr lang="en-US" sz="2400" baseline="-25000" dirty="0" smtClean="0"/>
                <a:t>2g</a:t>
              </a:r>
              <a:endParaRPr lang="en-US" sz="2400" baseline="-25000" dirty="0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5010608" y="4040285"/>
              <a:ext cx="427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>
            <a:off x="3916738" y="4726085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471184" y="4721731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380723" y="46842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1u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5008938" y="4726085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205015" y="5420587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710113" y="5428933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464735" y="2157908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99230" y="2163225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3904038" y="1436785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458484" y="1432431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368023" y="13949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1u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4996238" y="1436785"/>
            <a:ext cx="4271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5460638" y="4330700"/>
            <a:ext cx="1575162" cy="40132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2196738" y="2344420"/>
            <a:ext cx="1714862" cy="23799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2184038" y="1422400"/>
            <a:ext cx="1714862" cy="89662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2159000" y="2159000"/>
            <a:ext cx="2298700" cy="10287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2133600" y="3200400"/>
            <a:ext cx="2349500" cy="2921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2133600" y="4038600"/>
            <a:ext cx="2082800" cy="1397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2133600" y="3022600"/>
            <a:ext cx="2082800" cy="1016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130800" y="4787900"/>
            <a:ext cx="1905000" cy="6477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4940300" y="5226050"/>
            <a:ext cx="2108200" cy="8953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4902200" y="2159000"/>
            <a:ext cx="2146300" cy="30607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5130800" y="3041650"/>
            <a:ext cx="1866900" cy="17335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+ </a:t>
            </a:r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MOs</a:t>
            </a:r>
            <a:endParaRPr lang="en-US" sz="4000" u="sng" dirty="0"/>
          </a:p>
        </p:txBody>
      </p:sp>
      <p:sp>
        <p:nvSpPr>
          <p:cNvPr id="77" name="TextBox 76"/>
          <p:cNvSpPr txBox="1"/>
          <p:nvPr/>
        </p:nvSpPr>
        <p:spPr>
          <a:xfrm>
            <a:off x="7356565" y="4521166"/>
            <a:ext cx="172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orbitals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153365" y="1727166"/>
            <a:ext cx="172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7018889" y="2247256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019618" y="2319465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020343" y="240401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7024720" y="23791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7603089" y="2247256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603818" y="2319465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604543" y="2404010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8149189" y="2247256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149918" y="2319465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150643" y="2404010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8702668" y="2247256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8703397" y="2319465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8704122" y="2404010"/>
            <a:ext cx="4906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570820" y="23791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1g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129620" y="2379134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1u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663020" y="237901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2400" baseline="-25000" dirty="0" smtClean="0">
                <a:solidFill>
                  <a:schemeClr val="bg1">
                    <a:lumMod val="65000"/>
                  </a:schemeClr>
                </a:solidFill>
              </a:rPr>
              <a:t>2u</a:t>
            </a:r>
            <a:endParaRPr lang="en-US" sz="24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6"/>
              <a:defRPr/>
            </a:pPr>
            <a:r>
              <a:rPr lang="en-US" sz="2400" dirty="0" smtClean="0"/>
              <a:t>Combine the orbital's by their symmetry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27938" y="6148169"/>
            <a:ext cx="12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M-L</a:t>
            </a:r>
            <a:r>
              <a:rPr lang="en-US" sz="3600" baseline="-25000" dirty="0" smtClean="0">
                <a:solidFill>
                  <a:srgbClr val="0000FF"/>
                </a:solidFill>
                <a:latin typeface="Symbol" pitchFamily="18" charset="2"/>
              </a:rPr>
              <a:t>s</a:t>
            </a:r>
            <a:endParaRPr lang="en-US" sz="360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010212" y="2675577"/>
            <a:ext cx="42716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15310" y="2683923"/>
            <a:ext cx="42716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59749" y="267183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E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g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727908" y="4040285"/>
            <a:ext cx="42716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82354" y="4035931"/>
            <a:ext cx="42716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191893" y="42524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</a:t>
            </a:r>
            <a:r>
              <a:rPr lang="en-US" sz="2400" baseline="-25000" dirty="0" smtClean="0">
                <a:solidFill>
                  <a:srgbClr val="0000FF"/>
                </a:solidFill>
              </a:rPr>
              <a:t>2g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4820108" y="4040285"/>
            <a:ext cx="42716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7200900" y="5105400"/>
            <a:ext cx="317500" cy="10541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Octahedral </a:t>
            </a:r>
            <a:r>
              <a:rPr lang="en-US" sz="4000" u="sng" dirty="0" smtClean="0">
                <a:latin typeface="Symbol" pitchFamily="18" charset="2"/>
              </a:rPr>
              <a:t>s</a:t>
            </a:r>
            <a:r>
              <a:rPr lang="en-US" sz="4000" u="sng" dirty="0" smtClean="0"/>
              <a:t> + </a:t>
            </a:r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MOs</a:t>
            </a:r>
            <a:endParaRPr lang="en-US" sz="4000" u="sng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7488789" y="507365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8048318" y="5073650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8620543" y="5077243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015320" y="5213350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3797300" y="3787775"/>
          <a:ext cx="144463" cy="471488"/>
        </p:xfrm>
        <a:graphic>
          <a:graphicData uri="http://schemas.openxmlformats.org/presentationml/2006/ole">
            <p:oleObj spid="_x0000_s121936" name="CS ChemDraw Drawing" r:id="rId3" imgW="144521" imgH="471960" progId="ChemDraw.Document.6.0">
              <p:embed/>
            </p:oleObj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4362450" y="3798888"/>
          <a:ext cx="144463" cy="471487"/>
        </p:xfrm>
        <a:graphic>
          <a:graphicData uri="http://schemas.openxmlformats.org/presentationml/2006/ole">
            <p:oleObj spid="_x0000_s121937" name="CS ChemDraw Drawing" r:id="rId4" imgW="144521" imgH="471960" progId="ChemDraw.Document.6.0">
              <p:embed/>
            </p:oleObj>
          </a:graphicData>
        </a:graphic>
      </p:graphicFrame>
      <p:graphicFrame>
        <p:nvGraphicFramePr>
          <p:cNvPr id="121860" name="Object 4"/>
          <p:cNvGraphicFramePr>
            <a:graphicFrameLocks noChangeAspect="1"/>
          </p:cNvGraphicFramePr>
          <p:nvPr/>
        </p:nvGraphicFramePr>
        <p:xfrm>
          <a:off x="4986337" y="3811588"/>
          <a:ext cx="144463" cy="471487"/>
        </p:xfrm>
        <a:graphic>
          <a:graphicData uri="http://schemas.openxmlformats.org/presentationml/2006/ole">
            <p:oleObj spid="_x0000_s121938" name="CS ChemDraw Drawing" r:id="rId5" imgW="144521" imgH="471960" progId="ChemDraw.Document.6.0">
              <p:embed/>
            </p:oleObj>
          </a:graphicData>
        </a:graphic>
      </p:graphicFrame>
      <p:graphicFrame>
        <p:nvGraphicFramePr>
          <p:cNvPr id="121861" name="Object 5"/>
          <p:cNvGraphicFramePr>
            <a:graphicFrameLocks noChangeAspect="1"/>
          </p:cNvGraphicFramePr>
          <p:nvPr/>
        </p:nvGraphicFramePr>
        <p:xfrm>
          <a:off x="7645400" y="4841875"/>
          <a:ext cx="144463" cy="471488"/>
        </p:xfrm>
        <a:graphic>
          <a:graphicData uri="http://schemas.openxmlformats.org/presentationml/2006/ole">
            <p:oleObj spid="_x0000_s121939" name="CS ChemDraw Drawing" r:id="rId6" imgW="144521" imgH="471960" progId="ChemDraw.Document.6.0">
              <p:embed/>
            </p:oleObj>
          </a:graphicData>
        </a:graphic>
      </p:graphicFrame>
      <p:graphicFrame>
        <p:nvGraphicFramePr>
          <p:cNvPr id="121862" name="Object 6"/>
          <p:cNvGraphicFramePr>
            <a:graphicFrameLocks noChangeAspect="1"/>
          </p:cNvGraphicFramePr>
          <p:nvPr/>
        </p:nvGraphicFramePr>
        <p:xfrm>
          <a:off x="8210550" y="4852988"/>
          <a:ext cx="144463" cy="471487"/>
        </p:xfrm>
        <a:graphic>
          <a:graphicData uri="http://schemas.openxmlformats.org/presentationml/2006/ole">
            <p:oleObj spid="_x0000_s121940" name="CS ChemDraw Drawing" r:id="rId7" imgW="144521" imgH="471960" progId="ChemDraw.Document.6.0">
              <p:embed/>
            </p:oleObj>
          </a:graphicData>
        </a:graphic>
      </p:graphicFrame>
      <p:graphicFrame>
        <p:nvGraphicFramePr>
          <p:cNvPr id="121863" name="Object 7"/>
          <p:cNvGraphicFramePr>
            <a:graphicFrameLocks noChangeAspect="1"/>
          </p:cNvGraphicFramePr>
          <p:nvPr/>
        </p:nvGraphicFramePr>
        <p:xfrm>
          <a:off x="8834438" y="4865688"/>
          <a:ext cx="144462" cy="471487"/>
        </p:xfrm>
        <a:graphic>
          <a:graphicData uri="http://schemas.openxmlformats.org/presentationml/2006/ole">
            <p:oleObj spid="_x0000_s121941" name="CS ChemDraw Drawing" r:id="rId8" imgW="144521" imgH="471960" progId="ChemDraw.Document.6.0">
              <p:embed/>
            </p:oleObj>
          </a:graphicData>
        </a:graphic>
      </p:graphicFrame>
      <p:sp>
        <p:nvSpPr>
          <p:cNvPr id="117" name="TextBox 116"/>
          <p:cNvSpPr txBox="1"/>
          <p:nvPr/>
        </p:nvSpPr>
        <p:spPr>
          <a:xfrm>
            <a:off x="7132319" y="992051"/>
            <a:ext cx="192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filled</a:t>
            </a:r>
          </a:p>
          <a:p>
            <a:pPr algn="ctr">
              <a:buFont typeface="Symbol" pitchFamily="18" charset="2"/>
              <a:buChar char="p"/>
            </a:pPr>
            <a:r>
              <a:rPr lang="en-US" sz="2400" dirty="0" smtClean="0">
                <a:solidFill>
                  <a:srgbClr val="FF0000"/>
                </a:solidFill>
              </a:rPr>
              <a:t> donor</a:t>
            </a:r>
          </a:p>
          <a:p>
            <a:pPr algn="ctr">
              <a:buFont typeface="Symbol" pitchFamily="18" charset="2"/>
              <a:buChar char="p"/>
            </a:pPr>
            <a:r>
              <a:rPr lang="en-US" sz="2400" dirty="0" smtClean="0">
                <a:solidFill>
                  <a:srgbClr val="FF0000"/>
                </a:solidFill>
              </a:rPr>
              <a:t> base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donates to M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8489" y="2402662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568018" y="2402662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140243" y="2406255"/>
            <a:ext cx="49067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35020" y="2542362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30" name="Straight Connector 129"/>
          <p:cNvCxnSpPr/>
          <p:nvPr/>
        </p:nvCxnSpPr>
        <p:spPr>
          <a:xfrm>
            <a:off x="5953312" y="267557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6458410" y="268392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6202849" y="267183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5671008" y="35068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225454" y="35025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6134993" y="37190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36" name="Straight Connector 135"/>
          <p:cNvCxnSpPr/>
          <p:nvPr/>
        </p:nvCxnSpPr>
        <p:spPr>
          <a:xfrm>
            <a:off x="6763208" y="35068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7" name="Object 2"/>
          <p:cNvGraphicFramePr>
            <a:graphicFrameLocks noChangeAspect="1"/>
          </p:cNvGraphicFramePr>
          <p:nvPr/>
        </p:nvGraphicFramePr>
        <p:xfrm>
          <a:off x="5740400" y="3254375"/>
          <a:ext cx="144463" cy="471488"/>
        </p:xfrm>
        <a:graphic>
          <a:graphicData uri="http://schemas.openxmlformats.org/presentationml/2006/ole">
            <p:oleObj spid="_x0000_s121942" name="CS ChemDraw Drawing" r:id="rId9" imgW="144521" imgH="471960" progId="ChemDraw.Document.6.0">
              <p:embed/>
            </p:oleObj>
          </a:graphicData>
        </a:graphic>
      </p:graphicFrame>
      <p:graphicFrame>
        <p:nvGraphicFramePr>
          <p:cNvPr id="138" name="Object 3"/>
          <p:cNvGraphicFramePr>
            <a:graphicFrameLocks noChangeAspect="1"/>
          </p:cNvGraphicFramePr>
          <p:nvPr/>
        </p:nvGraphicFramePr>
        <p:xfrm>
          <a:off x="6305550" y="3265488"/>
          <a:ext cx="144463" cy="471487"/>
        </p:xfrm>
        <a:graphic>
          <a:graphicData uri="http://schemas.openxmlformats.org/presentationml/2006/ole">
            <p:oleObj spid="_x0000_s121943" name="CS ChemDraw Drawing" r:id="rId10" imgW="144521" imgH="471960" progId="ChemDraw.Document.6.0">
              <p:embed/>
            </p:oleObj>
          </a:graphicData>
        </a:graphic>
      </p:graphicFrame>
      <p:graphicFrame>
        <p:nvGraphicFramePr>
          <p:cNvPr id="139" name="Object 4"/>
          <p:cNvGraphicFramePr>
            <a:graphicFrameLocks noChangeAspect="1"/>
          </p:cNvGraphicFramePr>
          <p:nvPr/>
        </p:nvGraphicFramePr>
        <p:xfrm>
          <a:off x="6929437" y="3278188"/>
          <a:ext cx="144463" cy="471487"/>
        </p:xfrm>
        <a:graphic>
          <a:graphicData uri="http://schemas.openxmlformats.org/presentationml/2006/ole">
            <p:oleObj spid="_x0000_s121944" name="CS ChemDraw Drawing" r:id="rId11" imgW="144521" imgH="471960" progId="ChemDraw.Document.6.0">
              <p:embed/>
            </p:oleObj>
          </a:graphicData>
        </a:graphic>
      </p:graphicFrame>
      <p:cxnSp>
        <p:nvCxnSpPr>
          <p:cNvPr id="140" name="Straight Connector 139"/>
          <p:cNvCxnSpPr/>
          <p:nvPr/>
        </p:nvCxnSpPr>
        <p:spPr>
          <a:xfrm flipH="1" flipV="1">
            <a:off x="7175500" y="3492500"/>
            <a:ext cx="330200" cy="1600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694821" y="615877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6249267" y="6154419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6158806" y="6370935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45" name="Straight Connector 144"/>
          <p:cNvCxnSpPr/>
          <p:nvPr/>
        </p:nvCxnSpPr>
        <p:spPr>
          <a:xfrm>
            <a:off x="6787021" y="615877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6" name="Object 2"/>
          <p:cNvGraphicFramePr>
            <a:graphicFrameLocks noChangeAspect="1"/>
          </p:cNvGraphicFramePr>
          <p:nvPr/>
        </p:nvGraphicFramePr>
        <p:xfrm>
          <a:off x="5764213" y="5906263"/>
          <a:ext cx="144463" cy="471488"/>
        </p:xfrm>
        <a:graphic>
          <a:graphicData uri="http://schemas.openxmlformats.org/presentationml/2006/ole">
            <p:oleObj spid="_x0000_s121945" name="CS ChemDraw Drawing" r:id="rId12" imgW="144521" imgH="471960" progId="ChemDraw.Document.6.0">
              <p:embed/>
            </p:oleObj>
          </a:graphicData>
        </a:graphic>
      </p:graphicFrame>
      <p:graphicFrame>
        <p:nvGraphicFramePr>
          <p:cNvPr id="147" name="Object 3"/>
          <p:cNvGraphicFramePr>
            <a:graphicFrameLocks noChangeAspect="1"/>
          </p:cNvGraphicFramePr>
          <p:nvPr/>
        </p:nvGraphicFramePr>
        <p:xfrm>
          <a:off x="6329363" y="5917376"/>
          <a:ext cx="144463" cy="471487"/>
        </p:xfrm>
        <a:graphic>
          <a:graphicData uri="http://schemas.openxmlformats.org/presentationml/2006/ole">
            <p:oleObj spid="_x0000_s121946" name="CS ChemDraw Drawing" r:id="rId13" imgW="144521" imgH="471960" progId="ChemDraw.Document.6.0">
              <p:embed/>
            </p:oleObj>
          </a:graphicData>
        </a:graphic>
      </p:graphicFrame>
      <p:graphicFrame>
        <p:nvGraphicFramePr>
          <p:cNvPr id="148" name="Object 4"/>
          <p:cNvGraphicFramePr>
            <a:graphicFrameLocks noChangeAspect="1"/>
          </p:cNvGraphicFramePr>
          <p:nvPr/>
        </p:nvGraphicFramePr>
        <p:xfrm>
          <a:off x="6953250" y="5930076"/>
          <a:ext cx="144463" cy="471487"/>
        </p:xfrm>
        <a:graphic>
          <a:graphicData uri="http://schemas.openxmlformats.org/presentationml/2006/ole">
            <p:oleObj spid="_x0000_s121947" name="CS ChemDraw Drawing" r:id="rId14" imgW="144521" imgH="471960" progId="ChemDraw.Document.6.0">
              <p:embed/>
            </p:oleObj>
          </a:graphicData>
        </a:graphic>
      </p:graphicFrame>
      <p:cxnSp>
        <p:nvCxnSpPr>
          <p:cNvPr id="150" name="Straight Connector 149"/>
          <p:cNvCxnSpPr/>
          <p:nvPr/>
        </p:nvCxnSpPr>
        <p:spPr>
          <a:xfrm flipH="1">
            <a:off x="5245100" y="3517900"/>
            <a:ext cx="430213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 flipV="1">
            <a:off x="5257801" y="4038600"/>
            <a:ext cx="430212" cy="21463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2194112" y="2675577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2699210" y="268392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2443649" y="2671839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g</a:t>
            </a:r>
            <a:endParaRPr lang="en-US" sz="2400" baseline="-25000" dirty="0"/>
          </a:p>
        </p:txBody>
      </p:sp>
      <p:cxnSp>
        <p:nvCxnSpPr>
          <p:cNvPr id="157" name="Straight Connector 156"/>
          <p:cNvCxnSpPr/>
          <p:nvPr/>
        </p:nvCxnSpPr>
        <p:spPr>
          <a:xfrm>
            <a:off x="1911808" y="48784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2466254" y="48741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2375793" y="509064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60" name="Straight Connector 159"/>
          <p:cNvCxnSpPr/>
          <p:nvPr/>
        </p:nvCxnSpPr>
        <p:spPr>
          <a:xfrm>
            <a:off x="3004008" y="48784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1" name="Object 2"/>
          <p:cNvGraphicFramePr>
            <a:graphicFrameLocks noChangeAspect="1"/>
          </p:cNvGraphicFramePr>
          <p:nvPr/>
        </p:nvGraphicFramePr>
        <p:xfrm>
          <a:off x="1981200" y="4625975"/>
          <a:ext cx="144463" cy="471488"/>
        </p:xfrm>
        <a:graphic>
          <a:graphicData uri="http://schemas.openxmlformats.org/presentationml/2006/ole">
            <p:oleObj spid="_x0000_s121948" name="CS ChemDraw Drawing" r:id="rId15" imgW="144521" imgH="471960" progId="ChemDraw.Document.6.0">
              <p:embed/>
            </p:oleObj>
          </a:graphicData>
        </a:graphic>
      </p:graphicFrame>
      <p:graphicFrame>
        <p:nvGraphicFramePr>
          <p:cNvPr id="162" name="Object 3"/>
          <p:cNvGraphicFramePr>
            <a:graphicFrameLocks noChangeAspect="1"/>
          </p:cNvGraphicFramePr>
          <p:nvPr/>
        </p:nvGraphicFramePr>
        <p:xfrm>
          <a:off x="2546350" y="4637088"/>
          <a:ext cx="144463" cy="471487"/>
        </p:xfrm>
        <a:graphic>
          <a:graphicData uri="http://schemas.openxmlformats.org/presentationml/2006/ole">
            <p:oleObj spid="_x0000_s121949" name="CS ChemDraw Drawing" r:id="rId16" imgW="144521" imgH="471960" progId="ChemDraw.Document.6.0">
              <p:embed/>
            </p:oleObj>
          </a:graphicData>
        </a:graphic>
      </p:graphicFrame>
      <p:graphicFrame>
        <p:nvGraphicFramePr>
          <p:cNvPr id="163" name="Object 4"/>
          <p:cNvGraphicFramePr>
            <a:graphicFrameLocks noChangeAspect="1"/>
          </p:cNvGraphicFramePr>
          <p:nvPr/>
        </p:nvGraphicFramePr>
        <p:xfrm>
          <a:off x="3170237" y="4649788"/>
          <a:ext cx="144463" cy="471487"/>
        </p:xfrm>
        <a:graphic>
          <a:graphicData uri="http://schemas.openxmlformats.org/presentationml/2006/ole">
            <p:oleObj spid="_x0000_s121950" name="CS ChemDraw Drawing" r:id="rId17" imgW="144521" imgH="471960" progId="ChemDraw.Document.6.0">
              <p:embed/>
            </p:oleObj>
          </a:graphicData>
        </a:graphic>
      </p:graphicFrame>
      <p:cxnSp>
        <p:nvCxnSpPr>
          <p:cNvPr id="164" name="Straight Connector 163"/>
          <p:cNvCxnSpPr/>
          <p:nvPr/>
        </p:nvCxnSpPr>
        <p:spPr>
          <a:xfrm flipH="1" flipV="1">
            <a:off x="1645920" y="2416629"/>
            <a:ext cx="261260" cy="246888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V="1">
            <a:off x="3435531" y="4021184"/>
            <a:ext cx="292601" cy="8643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1985830" y="162148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2540276" y="1617129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2449815" y="1624637"/>
            <a:ext cx="60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cxnSp>
        <p:nvCxnSpPr>
          <p:cNvPr id="171" name="Straight Connector 170"/>
          <p:cNvCxnSpPr/>
          <p:nvPr/>
        </p:nvCxnSpPr>
        <p:spPr>
          <a:xfrm>
            <a:off x="3078030" y="1621483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 flipV="1">
            <a:off x="3500846" y="1619794"/>
            <a:ext cx="235132" cy="24296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1645920" y="1623604"/>
            <a:ext cx="343991" cy="77996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4667794" y="2704011"/>
            <a:ext cx="0" cy="128342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4667794" y="3094519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cxnSp>
        <p:nvCxnSpPr>
          <p:cNvPr id="188" name="Straight Arrow Connector 187"/>
          <p:cNvCxnSpPr/>
          <p:nvPr/>
        </p:nvCxnSpPr>
        <p:spPr>
          <a:xfrm>
            <a:off x="2808513" y="2704011"/>
            <a:ext cx="0" cy="210312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808515" y="3473341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cxnSp>
        <p:nvCxnSpPr>
          <p:cNvPr id="191" name="Straight Arrow Connector 190"/>
          <p:cNvCxnSpPr/>
          <p:nvPr/>
        </p:nvCxnSpPr>
        <p:spPr>
          <a:xfrm>
            <a:off x="6635931" y="2704011"/>
            <a:ext cx="0" cy="75764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6583681" y="2820198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cxnSp>
        <p:nvCxnSpPr>
          <p:cNvPr id="196" name="Straight Connector 195"/>
          <p:cNvCxnSpPr/>
          <p:nvPr/>
        </p:nvCxnSpPr>
        <p:spPr>
          <a:xfrm flipH="1" flipV="1">
            <a:off x="4932089" y="2677886"/>
            <a:ext cx="992777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3080203" y="2673532"/>
            <a:ext cx="917032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-339638" y="5233122"/>
            <a:ext cx="2769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empty</a:t>
            </a:r>
          </a:p>
          <a:p>
            <a:pPr algn="ctr">
              <a:buFont typeface="Symbol" pitchFamily="18" charset="2"/>
              <a:buChar char="p"/>
            </a:pPr>
            <a:r>
              <a:rPr lang="en-US" sz="2400" dirty="0" smtClean="0">
                <a:solidFill>
                  <a:srgbClr val="FF0000"/>
                </a:solidFill>
              </a:rPr>
              <a:t> acceptor</a:t>
            </a:r>
          </a:p>
          <a:p>
            <a:pPr algn="ctr">
              <a:buFont typeface="Symbol" pitchFamily="18" charset="2"/>
              <a:buChar char="p"/>
            </a:pPr>
            <a:r>
              <a:rPr lang="en-US" sz="2400" dirty="0" smtClean="0">
                <a:solidFill>
                  <a:srgbClr val="FF0000"/>
                </a:solidFill>
              </a:rPr>
              <a:t> acid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accepts from 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7" grpId="0"/>
      <p:bldP spid="132" grpId="0"/>
      <p:bldP spid="135" grpId="0"/>
      <p:bldP spid="144" grpId="0"/>
      <p:bldP spid="156" grpId="0"/>
      <p:bldP spid="159" grpId="0"/>
      <p:bldP spid="170" grpId="0"/>
      <p:bldP spid="189" grpId="0"/>
      <p:bldP spid="19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775" y="2781300"/>
            <a:ext cx="21526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663" y="3470275"/>
            <a:ext cx="23526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755900" y="952500"/>
            <a:ext cx="18288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Strong Field</a:t>
            </a:r>
            <a:endParaRPr lang="en-US" sz="2400" dirty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626225" y="965200"/>
            <a:ext cx="18288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Weak Field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80294" y="3983519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8394" y="3932719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err="1" smtClean="0"/>
              <a:t>Ligand</a:t>
            </a:r>
            <a:r>
              <a:rPr lang="en-US" sz="4000" u="sng" dirty="0" smtClean="0"/>
              <a:t> Field Strength</a:t>
            </a:r>
            <a:endParaRPr lang="en-US" sz="40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6027419" y="5694740"/>
            <a:ext cx="192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Filled </a:t>
            </a:r>
            <a:r>
              <a:rPr lang="en-US" sz="20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 donor</a:t>
            </a:r>
          </a:p>
          <a:p>
            <a:pPr>
              <a:buFont typeface="Symbol" pitchFamily="18" charset="2"/>
              <a:buChar char="p"/>
            </a:pPr>
            <a:r>
              <a:rPr lang="en-US" sz="2000" dirty="0" smtClean="0">
                <a:solidFill>
                  <a:srgbClr val="0000FF"/>
                </a:solidFill>
              </a:rPr>
              <a:t> base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Donates to 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762" y="5664922"/>
            <a:ext cx="2769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Empty </a:t>
            </a:r>
            <a:r>
              <a:rPr lang="en-US" sz="20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 acceptor</a:t>
            </a:r>
          </a:p>
          <a:p>
            <a:pPr>
              <a:buFont typeface="Symbol" pitchFamily="18" charset="2"/>
              <a:buChar char="p"/>
            </a:pPr>
            <a:r>
              <a:rPr lang="en-US" sz="2000" dirty="0" smtClean="0">
                <a:solidFill>
                  <a:srgbClr val="0000FF"/>
                </a:solidFill>
              </a:rPr>
              <a:t> acid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Accepts from 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5156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4368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9800" y="33909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9800" y="2616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32500" y="1494205"/>
            <a:ext cx="309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Weak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donor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Weak Lewis base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Weaker bonding interaction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22500" y="1481505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Stronger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donor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Strong Lewis base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Stronger bonding interaction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501" y="5969722"/>
            <a:ext cx="14732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 bonding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1150" y="1766022"/>
            <a:ext cx="14732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 bonding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479550" y="3048000"/>
            <a:ext cx="502285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Pure </a:t>
            </a:r>
            <a:r>
              <a:rPr lang="en-US" sz="2000" b="1" dirty="0" smtClean="0">
                <a:latin typeface="Symbol" pitchFamily="18" charset="2"/>
              </a:rPr>
              <a:t>s</a:t>
            </a:r>
            <a:r>
              <a:rPr lang="en-US" sz="2000" b="1" dirty="0" smtClean="0"/>
              <a:t> donating </a:t>
            </a:r>
            <a:r>
              <a:rPr lang="en-US" sz="2000" b="1" dirty="0" err="1" smtClean="0"/>
              <a:t>ligands</a:t>
            </a:r>
            <a:r>
              <a:rPr lang="en-US" sz="2000" b="1" dirty="0"/>
              <a:t>:  </a:t>
            </a:r>
          </a:p>
          <a:p>
            <a:pPr marL="228600">
              <a:spcBef>
                <a:spcPts val="6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</a:t>
            </a:r>
            <a:r>
              <a:rPr lang="en-US" sz="2000" dirty="0" smtClean="0">
                <a:latin typeface="Symbol" pitchFamily="18" charset="2"/>
              </a:rPr>
              <a:t>:</a:t>
            </a:r>
            <a:r>
              <a:rPr lang="en-US" sz="2000" dirty="0" smtClean="0"/>
              <a:t> </a:t>
            </a:r>
            <a:r>
              <a:rPr lang="en-US" sz="2000" dirty="0"/>
              <a:t>en &gt; NH</a:t>
            </a:r>
            <a:r>
              <a:rPr lang="en-US" sz="2000" baseline="-25000" dirty="0"/>
              <a:t>3 </a:t>
            </a:r>
            <a:endParaRPr lang="en-US" sz="2000" dirty="0" smtClean="0"/>
          </a:p>
          <a:p>
            <a:pPr>
              <a:spcBef>
                <a:spcPts val="600"/>
              </a:spcBef>
              <a:buFont typeface="Symbol" pitchFamily="18" charset="2"/>
              <a:buChar char="p"/>
            </a:pPr>
            <a:endParaRPr lang="en-US" sz="600" b="1" dirty="0" smtClean="0"/>
          </a:p>
          <a:p>
            <a:pPr>
              <a:spcBef>
                <a:spcPts val="600"/>
              </a:spcBef>
              <a:buFont typeface="Symbol" pitchFamily="18" charset="2"/>
              <a:buChar char="p"/>
            </a:pPr>
            <a:r>
              <a:rPr lang="en-US" sz="2000" b="1" dirty="0" smtClean="0"/>
              <a:t> donating </a:t>
            </a:r>
            <a:r>
              <a:rPr lang="en-US" sz="2000" b="1" dirty="0" err="1" smtClean="0"/>
              <a:t>ligands</a:t>
            </a:r>
            <a:r>
              <a:rPr lang="en-US" sz="2000" b="1" dirty="0" smtClean="0"/>
              <a:t>:</a:t>
            </a:r>
          </a:p>
          <a:p>
            <a:pPr marL="228600">
              <a:spcBef>
                <a:spcPts val="6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 </a:t>
            </a:r>
            <a:r>
              <a:rPr lang="en-US" sz="2000" dirty="0" smtClean="0"/>
              <a:t>: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&gt; F &gt; RCO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&gt; OH &gt; </a:t>
            </a:r>
            <a:r>
              <a:rPr lang="en-US" sz="2000" dirty="0" err="1" smtClean="0"/>
              <a:t>Cl</a:t>
            </a:r>
            <a:r>
              <a:rPr lang="en-US" sz="2000" dirty="0" smtClean="0"/>
              <a:t> &gt; Br &gt; I</a:t>
            </a:r>
          </a:p>
          <a:p>
            <a:pPr>
              <a:spcBef>
                <a:spcPts val="600"/>
              </a:spcBef>
            </a:pPr>
            <a:endParaRPr lang="en-US" sz="600" dirty="0" smtClean="0"/>
          </a:p>
          <a:p>
            <a:pPr>
              <a:spcBef>
                <a:spcPts val="600"/>
              </a:spcBef>
              <a:buFont typeface="Symbol" pitchFamily="18" charset="2"/>
              <a:buChar char="p"/>
            </a:pPr>
            <a:r>
              <a:rPr lang="en-US" sz="2000" b="1" dirty="0" smtClean="0"/>
              <a:t> accepting </a:t>
            </a:r>
            <a:r>
              <a:rPr lang="en-US" sz="2000" b="1" dirty="0" err="1" smtClean="0"/>
              <a:t>ligands</a:t>
            </a:r>
            <a:r>
              <a:rPr lang="en-US" sz="2000" b="1" dirty="0" smtClean="0"/>
              <a:t>:</a:t>
            </a:r>
          </a:p>
          <a:p>
            <a:pPr marL="228600">
              <a:spcBef>
                <a:spcPts val="6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 </a:t>
            </a:r>
            <a:r>
              <a:rPr lang="en-US" sz="2000" dirty="0" smtClean="0"/>
              <a:t>: CO, CN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, &gt; </a:t>
            </a:r>
            <a:r>
              <a:rPr lang="en-US" sz="2000" dirty="0" err="1" smtClean="0"/>
              <a:t>phenanthroline</a:t>
            </a:r>
            <a:r>
              <a:rPr lang="en-US" sz="2000" dirty="0" smtClean="0"/>
              <a:t> &gt; NO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&gt; NCS</a:t>
            </a:r>
            <a:r>
              <a:rPr lang="en-US" sz="2000" baseline="30000" dirty="0" smtClean="0"/>
              <a:t>-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err="1" smtClean="0"/>
              <a:t>Ligand</a:t>
            </a:r>
            <a:r>
              <a:rPr lang="en-US" sz="4000" u="sng" dirty="0" smtClean="0"/>
              <a:t> Field Strength</a:t>
            </a:r>
            <a:endParaRPr lang="en-US" sz="4000" u="sng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0219" y="1058050"/>
            <a:ext cx="1305262" cy="170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6674" y="1475811"/>
            <a:ext cx="1426548" cy="84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870200" y="1715056"/>
            <a:ext cx="61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5100" y="1628614"/>
            <a:ext cx="59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4502" y="2383174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84701" y="1918433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4701" y="1325481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7202" y="863601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81000" y="5861050"/>
            <a:ext cx="8359775" cy="81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The </a:t>
            </a:r>
            <a:r>
              <a:rPr lang="en-US" sz="2000" b="1" dirty="0" err="1" smtClean="0"/>
              <a:t>Spectrochemical</a:t>
            </a:r>
            <a:r>
              <a:rPr lang="en-US" sz="2000" b="1" dirty="0" smtClean="0"/>
              <a:t> Series</a:t>
            </a:r>
            <a:endParaRPr lang="en-US" sz="2000" b="1" dirty="0"/>
          </a:p>
          <a:p>
            <a:pPr algn="ctr">
              <a:spcBef>
                <a:spcPct val="50000"/>
              </a:spcBef>
            </a:pPr>
            <a:r>
              <a:rPr lang="en-US" sz="1800" dirty="0"/>
              <a:t>CO, CN</a:t>
            </a:r>
            <a:r>
              <a:rPr lang="en-US" sz="1800" baseline="30000" dirty="0"/>
              <a:t>-</a:t>
            </a:r>
            <a:r>
              <a:rPr lang="en-US" sz="1800" dirty="0"/>
              <a:t> &gt; </a:t>
            </a:r>
            <a:r>
              <a:rPr lang="en-US" sz="1800" dirty="0" err="1"/>
              <a:t>phen</a:t>
            </a:r>
            <a:r>
              <a:rPr lang="en-US" sz="1800" dirty="0"/>
              <a:t> &gt; NO</a:t>
            </a:r>
            <a:r>
              <a:rPr lang="en-US" sz="1800" baseline="-25000" dirty="0"/>
              <a:t>2</a:t>
            </a:r>
            <a:r>
              <a:rPr lang="en-US" sz="1800" baseline="30000" dirty="0"/>
              <a:t>-</a:t>
            </a:r>
            <a:r>
              <a:rPr lang="en-US" sz="1800" dirty="0"/>
              <a:t> &gt; en &gt; NH</a:t>
            </a:r>
            <a:r>
              <a:rPr lang="en-US" sz="1800" baseline="-25000" dirty="0"/>
              <a:t>3</a:t>
            </a:r>
            <a:r>
              <a:rPr lang="en-US" sz="1800" dirty="0"/>
              <a:t> &gt; NCS</a:t>
            </a:r>
            <a:r>
              <a:rPr lang="en-US" sz="1800" baseline="30000" dirty="0"/>
              <a:t>-</a:t>
            </a:r>
            <a:r>
              <a:rPr lang="en-US" sz="1800" dirty="0"/>
              <a:t> &gt; H</a:t>
            </a:r>
            <a:r>
              <a:rPr lang="en-US" sz="1800" baseline="-25000" dirty="0"/>
              <a:t>2</a:t>
            </a:r>
            <a:r>
              <a:rPr lang="en-US" sz="1800" dirty="0"/>
              <a:t>O &gt; F</a:t>
            </a:r>
            <a:r>
              <a:rPr lang="en-US" sz="1800" baseline="30000" dirty="0"/>
              <a:t>-</a:t>
            </a:r>
            <a:r>
              <a:rPr lang="en-US" sz="1800" dirty="0"/>
              <a:t> &gt; RCO</a:t>
            </a:r>
            <a:r>
              <a:rPr lang="en-US" sz="1800" baseline="-25000" dirty="0"/>
              <a:t>2</a:t>
            </a:r>
            <a:r>
              <a:rPr lang="en-US" sz="1800" baseline="30000" dirty="0"/>
              <a:t>-</a:t>
            </a:r>
            <a:r>
              <a:rPr lang="en-US" sz="1800" dirty="0"/>
              <a:t> &gt; OH</a:t>
            </a:r>
            <a:r>
              <a:rPr lang="en-US" sz="1800" baseline="-25000" dirty="0"/>
              <a:t>-</a:t>
            </a:r>
            <a:r>
              <a:rPr lang="en-US" sz="1800" dirty="0"/>
              <a:t> &gt; </a:t>
            </a:r>
            <a:r>
              <a:rPr lang="en-US" sz="1800" dirty="0" err="1"/>
              <a:t>Cl</a:t>
            </a:r>
            <a:r>
              <a:rPr lang="en-US" sz="1800" baseline="30000" dirty="0"/>
              <a:t>-</a:t>
            </a:r>
            <a:r>
              <a:rPr lang="en-US" sz="1800" dirty="0"/>
              <a:t> &gt; Br</a:t>
            </a:r>
            <a:r>
              <a:rPr lang="en-US" sz="1800" baseline="30000" dirty="0"/>
              <a:t>-</a:t>
            </a:r>
            <a:r>
              <a:rPr lang="en-US" sz="1800" dirty="0"/>
              <a:t> &gt; I</a:t>
            </a:r>
            <a:r>
              <a:rPr lang="en-US" sz="1800" baseline="30000" dirty="0"/>
              <a:t>-</a:t>
            </a:r>
            <a:endParaRPr lang="en-US" sz="1800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213350" y="2501900"/>
            <a:ext cx="3927475" cy="178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 dirty="0" smtClean="0"/>
              <a:t>Note:</a:t>
            </a:r>
          </a:p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  </a:t>
            </a:r>
            <a:r>
              <a:rPr lang="en-US" sz="2000" dirty="0" smtClean="0"/>
              <a:t>increases </a:t>
            </a:r>
            <a:r>
              <a:rPr lang="en-US" sz="2000" dirty="0"/>
              <a:t>with increasing formal charge on the metal ion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</a:t>
            </a:r>
            <a:r>
              <a:rPr lang="en-US" sz="2000" dirty="0" smtClean="0"/>
              <a:t> </a:t>
            </a:r>
            <a:r>
              <a:rPr lang="en-US" sz="2000" dirty="0"/>
              <a:t>increases on going down the periodic </a:t>
            </a:r>
            <a:r>
              <a:rPr lang="en-US" sz="2000" dirty="0" smtClean="0"/>
              <a:t>table (larger metal)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err="1" smtClean="0"/>
              <a:t>Ligand</a:t>
            </a:r>
            <a:r>
              <a:rPr lang="en-US" sz="4000" u="sng" dirty="0" smtClean="0"/>
              <a:t> Field Strength</a:t>
            </a:r>
            <a:endParaRPr lang="en-US" sz="4000" u="sng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0219" y="1058050"/>
            <a:ext cx="1305262" cy="170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6674" y="1475811"/>
            <a:ext cx="1426548" cy="84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870200" y="1715056"/>
            <a:ext cx="61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5100" y="1628614"/>
            <a:ext cx="59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4502" y="2383174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84701" y="1918433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4701" y="1325481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7202" y="863601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55600" y="3003550"/>
            <a:ext cx="8359775" cy="81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The </a:t>
            </a:r>
            <a:r>
              <a:rPr lang="en-US" sz="2000" b="1" dirty="0" err="1" smtClean="0"/>
              <a:t>Spectrochemical</a:t>
            </a:r>
            <a:r>
              <a:rPr lang="en-US" sz="2000" b="1" dirty="0" smtClean="0"/>
              <a:t> Series</a:t>
            </a:r>
            <a:endParaRPr lang="en-US" sz="2000" b="1" dirty="0"/>
          </a:p>
          <a:p>
            <a:pPr algn="ctr">
              <a:spcBef>
                <a:spcPct val="50000"/>
              </a:spcBef>
            </a:pPr>
            <a:r>
              <a:rPr lang="en-US" sz="1800" dirty="0"/>
              <a:t>CO, CN</a:t>
            </a:r>
            <a:r>
              <a:rPr lang="en-US" sz="1800" baseline="30000" dirty="0"/>
              <a:t>-</a:t>
            </a:r>
            <a:r>
              <a:rPr lang="en-US" sz="1800" dirty="0"/>
              <a:t> &gt; </a:t>
            </a:r>
            <a:r>
              <a:rPr lang="en-US" sz="1800" dirty="0" err="1"/>
              <a:t>phen</a:t>
            </a:r>
            <a:r>
              <a:rPr lang="en-US" sz="1800" dirty="0"/>
              <a:t> &gt; NO</a:t>
            </a:r>
            <a:r>
              <a:rPr lang="en-US" sz="1800" baseline="-25000" dirty="0"/>
              <a:t>2</a:t>
            </a:r>
            <a:r>
              <a:rPr lang="en-US" sz="1800" baseline="30000" dirty="0"/>
              <a:t>-</a:t>
            </a:r>
            <a:r>
              <a:rPr lang="en-US" sz="1800" dirty="0"/>
              <a:t> &gt; en &gt; NH</a:t>
            </a:r>
            <a:r>
              <a:rPr lang="en-US" sz="1800" baseline="-25000" dirty="0"/>
              <a:t>3</a:t>
            </a:r>
            <a:r>
              <a:rPr lang="en-US" sz="1800" dirty="0"/>
              <a:t> &gt; NCS</a:t>
            </a:r>
            <a:r>
              <a:rPr lang="en-US" sz="1800" baseline="30000" dirty="0"/>
              <a:t>-</a:t>
            </a:r>
            <a:r>
              <a:rPr lang="en-US" sz="1800" dirty="0"/>
              <a:t> &gt; H</a:t>
            </a:r>
            <a:r>
              <a:rPr lang="en-US" sz="1800" baseline="-25000" dirty="0"/>
              <a:t>2</a:t>
            </a:r>
            <a:r>
              <a:rPr lang="en-US" sz="1800" dirty="0"/>
              <a:t>O &gt; F</a:t>
            </a:r>
            <a:r>
              <a:rPr lang="en-US" sz="1800" baseline="30000" dirty="0"/>
              <a:t>-</a:t>
            </a:r>
            <a:r>
              <a:rPr lang="en-US" sz="1800" dirty="0"/>
              <a:t> &gt; RCO</a:t>
            </a:r>
            <a:r>
              <a:rPr lang="en-US" sz="1800" baseline="-25000" dirty="0"/>
              <a:t>2</a:t>
            </a:r>
            <a:r>
              <a:rPr lang="en-US" sz="1800" baseline="30000" dirty="0"/>
              <a:t>-</a:t>
            </a:r>
            <a:r>
              <a:rPr lang="en-US" sz="1800" dirty="0"/>
              <a:t> &gt; OH</a:t>
            </a:r>
            <a:r>
              <a:rPr lang="en-US" sz="1800" baseline="-25000" dirty="0"/>
              <a:t>-</a:t>
            </a:r>
            <a:r>
              <a:rPr lang="en-US" sz="1800" dirty="0"/>
              <a:t> &gt; </a:t>
            </a:r>
            <a:r>
              <a:rPr lang="en-US" sz="1800" dirty="0" err="1"/>
              <a:t>Cl</a:t>
            </a:r>
            <a:r>
              <a:rPr lang="en-US" sz="1800" baseline="30000" dirty="0"/>
              <a:t>-</a:t>
            </a:r>
            <a:r>
              <a:rPr lang="en-US" sz="1800" dirty="0"/>
              <a:t> &gt; Br</a:t>
            </a:r>
            <a:r>
              <a:rPr lang="en-US" sz="1800" baseline="30000" dirty="0"/>
              <a:t>-</a:t>
            </a:r>
            <a:r>
              <a:rPr lang="en-US" sz="1800" dirty="0"/>
              <a:t> &gt; I</a:t>
            </a:r>
            <a:r>
              <a:rPr lang="en-US" sz="1800" baseline="30000" dirty="0"/>
              <a:t>-</a:t>
            </a:r>
            <a:endParaRPr lang="en-US" sz="1800" dirty="0"/>
          </a:p>
        </p:txBody>
      </p:sp>
      <p:sp>
        <p:nvSpPr>
          <p:cNvPr id="21" name="Rectangle 20"/>
          <p:cNvSpPr/>
          <p:nvPr/>
        </p:nvSpPr>
        <p:spPr>
          <a:xfrm>
            <a:off x="410405" y="2990334"/>
            <a:ext cx="1413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Larger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 D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1936" y="2990334"/>
            <a:ext cx="1566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Smaller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 D</a:t>
            </a:r>
            <a:r>
              <a:rPr lang="en-US" sz="2400" baseline="-25000" dirty="0" smtClean="0">
                <a:solidFill>
                  <a:srgbClr val="FF0000"/>
                </a:solidFill>
                <a:latin typeface="Symbol" pitchFamily="18" charset="2"/>
              </a:rPr>
              <a:t>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55900" y="3987800"/>
            <a:ext cx="356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Why do we care?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" y="4622800"/>
            <a:ext cx="8331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Predict/Tune/Understand the:</a:t>
            </a:r>
          </a:p>
          <a:p>
            <a:pPr marL="800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/>
              <a:t>Photophysical</a:t>
            </a:r>
            <a:r>
              <a:rPr lang="en-US" sz="2400" dirty="0" smtClean="0"/>
              <a:t> properties of metal coordination complexes.</a:t>
            </a:r>
          </a:p>
          <a:p>
            <a:pPr marL="800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Magnetic properties of metal coordination complexes.</a:t>
            </a:r>
          </a:p>
          <a:p>
            <a:pPr marL="800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And others.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Metal Coordination Complexes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37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Coordination complexes </a:t>
            </a:r>
            <a:r>
              <a:rPr lang="en-US" sz="2400" b="1" dirty="0"/>
              <a:t>or coordination </a:t>
            </a:r>
            <a:r>
              <a:rPr lang="en-US" sz="2400" b="1" dirty="0" smtClean="0"/>
              <a:t>compounds-</a:t>
            </a:r>
            <a:r>
              <a:rPr lang="en-US" sz="2400" dirty="0" smtClean="0"/>
              <a:t> </a:t>
            </a:r>
            <a:r>
              <a:rPr lang="en-US" sz="2400" dirty="0"/>
              <a:t>consists of a central </a:t>
            </a:r>
            <a:r>
              <a:rPr lang="en-US" sz="2400" dirty="0" smtClean="0"/>
              <a:t>atom, </a:t>
            </a:r>
            <a:r>
              <a:rPr lang="en-US" sz="2400" dirty="0"/>
              <a:t>which is usually </a:t>
            </a:r>
            <a:r>
              <a:rPr lang="en-US" sz="2400" dirty="0" smtClean="0"/>
              <a:t>metallic, </a:t>
            </a:r>
            <a:r>
              <a:rPr lang="en-US" sz="2400" dirty="0"/>
              <a:t>and a surrounding array of bound molecules or ions, that are in turn known as ligands or </a:t>
            </a:r>
            <a:r>
              <a:rPr lang="en-US" sz="2400" dirty="0" err="1"/>
              <a:t>complexing</a:t>
            </a:r>
            <a:r>
              <a:rPr lang="en-US" sz="2400" dirty="0"/>
              <a:t> agents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10912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Stable in light and air.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105401" y="3505200"/>
            <a:ext cx="3529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Accidentally discovered while trying to make a red dye (1705).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600200" y="4948535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Prussian blue</a:t>
            </a:r>
          </a:p>
        </p:txBody>
      </p:sp>
      <p:pic>
        <p:nvPicPr>
          <p:cNvPr id="4098" name="Picture 2" descr="http://www.heyltex.com/image/radiogardas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28032"/>
            <a:ext cx="37528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5400" y="5394932"/>
            <a:ext cx="2549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Iron-</a:t>
            </a:r>
            <a:r>
              <a:rPr lang="en-US" sz="2000" dirty="0" err="1"/>
              <a:t>hexacyanoferrate</a:t>
            </a:r>
            <a:r>
              <a:rPr lang="en-US" sz="20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442332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First synthetic blue dye.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58633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Known for centuries.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78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420938"/>
            <a:ext cx="5908675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2184400" y="5795963"/>
            <a:ext cx="4935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608389" y="5791200"/>
            <a:ext cx="2005012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50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Increasing </a:t>
            </a:r>
            <a:r>
              <a:rPr lang="en-US" altLang="en-US" sz="2400" dirty="0">
                <a:solidFill>
                  <a:srgbClr val="50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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06400" y="1250434"/>
            <a:ext cx="8359775" cy="816124"/>
            <a:chOff x="406400" y="1250434"/>
            <a:chExt cx="8359775" cy="816124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06400" y="1250950"/>
              <a:ext cx="8359775" cy="815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/>
                <a:t>The </a:t>
              </a:r>
              <a:r>
                <a:rPr lang="en-US" sz="2000" b="1" dirty="0" err="1" smtClean="0"/>
                <a:t>Spectrochemical</a:t>
              </a:r>
              <a:r>
                <a:rPr lang="en-US" sz="2000" b="1" dirty="0" smtClean="0"/>
                <a:t> Series</a:t>
              </a:r>
            </a:p>
            <a:p>
              <a:pPr algn="ctr">
                <a:spcBef>
                  <a:spcPct val="50000"/>
                </a:spcBef>
              </a:pPr>
              <a:r>
                <a:rPr lang="en-US" sz="1800" dirty="0" smtClean="0"/>
                <a:t>CO</a:t>
              </a:r>
              <a:r>
                <a:rPr lang="en-US" sz="1800" dirty="0"/>
                <a:t>, CN</a:t>
              </a:r>
              <a:r>
                <a:rPr lang="en-US" sz="1800" baseline="30000" dirty="0"/>
                <a:t>-</a:t>
              </a:r>
              <a:r>
                <a:rPr lang="en-US" sz="1800" dirty="0"/>
                <a:t> &gt; </a:t>
              </a:r>
              <a:r>
                <a:rPr lang="en-US" sz="1800" dirty="0" err="1"/>
                <a:t>phen</a:t>
              </a:r>
              <a:r>
                <a:rPr lang="en-US" sz="1800" dirty="0"/>
                <a:t> &gt; NO</a:t>
              </a:r>
              <a:r>
                <a:rPr lang="en-US" sz="1800" baseline="-25000" dirty="0"/>
                <a:t>2</a:t>
              </a:r>
              <a:r>
                <a:rPr lang="en-US" sz="1800" baseline="30000" dirty="0"/>
                <a:t>-</a:t>
              </a:r>
              <a:r>
                <a:rPr lang="en-US" sz="1800" dirty="0"/>
                <a:t> &gt; en &gt; NH</a:t>
              </a:r>
              <a:r>
                <a:rPr lang="en-US" sz="1800" baseline="-25000" dirty="0"/>
                <a:t>3</a:t>
              </a:r>
              <a:r>
                <a:rPr lang="en-US" sz="1800" dirty="0"/>
                <a:t> &gt; NCS</a:t>
              </a:r>
              <a:r>
                <a:rPr lang="en-US" sz="1800" baseline="30000" dirty="0"/>
                <a:t>-</a:t>
              </a:r>
              <a:r>
                <a:rPr lang="en-US" sz="1800" dirty="0"/>
                <a:t> &gt; H</a:t>
              </a:r>
              <a:r>
                <a:rPr lang="en-US" sz="1800" baseline="-25000" dirty="0"/>
                <a:t>2</a:t>
              </a:r>
              <a:r>
                <a:rPr lang="en-US" sz="1800" dirty="0"/>
                <a:t>O &gt; F</a:t>
              </a:r>
              <a:r>
                <a:rPr lang="en-US" sz="1800" baseline="30000" dirty="0"/>
                <a:t>-</a:t>
              </a:r>
              <a:r>
                <a:rPr lang="en-US" sz="1800" dirty="0"/>
                <a:t> &gt; RCO</a:t>
              </a:r>
              <a:r>
                <a:rPr lang="en-US" sz="1800" baseline="-25000" dirty="0"/>
                <a:t>2</a:t>
              </a:r>
              <a:r>
                <a:rPr lang="en-US" sz="1800" baseline="30000" dirty="0"/>
                <a:t>-</a:t>
              </a:r>
              <a:r>
                <a:rPr lang="en-US" sz="1800" dirty="0"/>
                <a:t> &gt; OH</a:t>
              </a:r>
              <a:r>
                <a:rPr lang="en-US" sz="1800" baseline="-25000" dirty="0"/>
                <a:t>-</a:t>
              </a:r>
              <a:r>
                <a:rPr lang="en-US" sz="1800" dirty="0"/>
                <a:t> &gt; </a:t>
              </a:r>
              <a:r>
                <a:rPr lang="en-US" sz="1800" dirty="0" err="1"/>
                <a:t>Cl</a:t>
              </a:r>
              <a:r>
                <a:rPr lang="en-US" sz="1800" baseline="30000" dirty="0"/>
                <a:t>-</a:t>
              </a:r>
              <a:r>
                <a:rPr lang="en-US" sz="1800" dirty="0"/>
                <a:t> &gt; Br</a:t>
              </a:r>
              <a:r>
                <a:rPr lang="en-US" sz="1800" baseline="30000" dirty="0"/>
                <a:t>-</a:t>
              </a:r>
              <a:r>
                <a:rPr lang="en-US" sz="1800" dirty="0"/>
                <a:t> &gt; I</a:t>
              </a:r>
              <a:r>
                <a:rPr lang="en-US" sz="1800" baseline="30000" dirty="0"/>
                <a:t>-</a:t>
              </a:r>
              <a:endParaRPr lang="en-US" sz="1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0405" y="1250434"/>
              <a:ext cx="14137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Larger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91936" y="1250434"/>
              <a:ext cx="15664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Smaller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err="1" smtClean="0"/>
              <a:t>Photophysical</a:t>
            </a:r>
            <a:r>
              <a:rPr lang="en-US" sz="4000" u="sng" dirty="0" smtClean="0"/>
              <a:t> Properties</a:t>
            </a:r>
            <a:endParaRPr lang="en-US" sz="400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2621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517525" y="1689100"/>
            <a:ext cx="3597275" cy="2286000"/>
            <a:chOff x="326" y="816"/>
            <a:chExt cx="2266" cy="1440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624" y="816"/>
              <a:ext cx="1968" cy="1440"/>
              <a:chOff x="336" y="816"/>
              <a:chExt cx="1968" cy="1440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" y="1008"/>
                <a:ext cx="1760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124" name="Line 4"/>
              <p:cNvSpPr>
                <a:spLocks noChangeShapeType="1"/>
              </p:cNvSpPr>
              <p:nvPr/>
            </p:nvSpPr>
            <p:spPr bwMode="auto">
              <a:xfrm flipV="1">
                <a:off x="624" y="18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" name="Line 5"/>
              <p:cNvSpPr>
                <a:spLocks noChangeShapeType="1"/>
              </p:cNvSpPr>
              <p:nvPr/>
            </p:nvSpPr>
            <p:spPr bwMode="auto">
              <a:xfrm flipV="1">
                <a:off x="1584" y="15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/>
            </p:nvSpPr>
            <p:spPr bwMode="auto">
              <a:xfrm>
                <a:off x="336" y="816"/>
                <a:ext cx="1968" cy="14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6" name="Text Box 36"/>
            <p:cNvSpPr txBox="1">
              <a:spLocks noChangeArrowheads="1"/>
            </p:cNvSpPr>
            <p:nvPr/>
          </p:nvSpPr>
          <p:spPr bwMode="auto">
            <a:xfrm>
              <a:off x="326" y="854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1</a:t>
              </a:r>
              <a:endParaRPr lang="en-US" i="1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800600" y="1689100"/>
            <a:ext cx="3714750" cy="2286000"/>
            <a:chOff x="3024" y="816"/>
            <a:chExt cx="2340" cy="1440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6" y="960"/>
              <a:ext cx="1760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28" name="Line 8"/>
            <p:cNvSpPr>
              <a:spLocks noChangeShapeType="1"/>
            </p:cNvSpPr>
            <p:nvPr/>
          </p:nvSpPr>
          <p:spPr bwMode="auto">
            <a:xfrm flipV="1">
              <a:off x="3264" y="182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V="1">
              <a:off x="4240" y="15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 flipV="1">
              <a:off x="3552" y="182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V="1">
              <a:off x="4512" y="15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>
              <a:off x="3024" y="816"/>
              <a:ext cx="196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37"/>
            <p:cNvSpPr txBox="1">
              <a:spLocks noChangeArrowheads="1"/>
            </p:cNvSpPr>
            <p:nvPr/>
          </p:nvSpPr>
          <p:spPr bwMode="auto">
            <a:xfrm>
              <a:off x="5088" y="864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2</a:t>
              </a:r>
              <a:endParaRPr lang="en-US" i="1"/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57200" y="4381500"/>
            <a:ext cx="3657600" cy="2286000"/>
            <a:chOff x="288" y="2544"/>
            <a:chExt cx="2304" cy="1440"/>
          </a:xfrm>
        </p:grpSpPr>
        <p:pic>
          <p:nvPicPr>
            <p:cNvPr id="5135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6" y="2688"/>
              <a:ext cx="1760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V="1">
              <a:off x="864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 flipV="1">
              <a:off x="1840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Line 18"/>
            <p:cNvSpPr>
              <a:spLocks noChangeShapeType="1"/>
            </p:cNvSpPr>
            <p:nvPr/>
          </p:nvSpPr>
          <p:spPr bwMode="auto">
            <a:xfrm flipV="1">
              <a:off x="1152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 flipV="1">
              <a:off x="2112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>
              <a:off x="624" y="2544"/>
              <a:ext cx="196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 flipV="1">
              <a:off x="1344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 flipV="1">
              <a:off x="2352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Text Box 38"/>
            <p:cNvSpPr txBox="1">
              <a:spLocks noChangeArrowheads="1"/>
            </p:cNvSpPr>
            <p:nvPr/>
          </p:nvSpPr>
          <p:spPr bwMode="auto">
            <a:xfrm>
              <a:off x="288" y="2640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3</a:t>
              </a:r>
              <a:endParaRPr lang="en-US" i="1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4775200" y="4367213"/>
            <a:ext cx="3733800" cy="2286000"/>
            <a:chOff x="3008" y="2535"/>
            <a:chExt cx="2352" cy="1440"/>
          </a:xfrm>
        </p:grpSpPr>
        <p:pic>
          <p:nvPicPr>
            <p:cNvPr id="5142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" y="2679"/>
              <a:ext cx="1760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 flipV="1">
              <a:off x="3312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Line 24"/>
            <p:cNvSpPr>
              <a:spLocks noChangeShapeType="1"/>
            </p:cNvSpPr>
            <p:nvPr/>
          </p:nvSpPr>
          <p:spPr bwMode="auto">
            <a:xfrm flipV="1">
              <a:off x="4224" y="3255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Line 25"/>
            <p:cNvSpPr>
              <a:spLocks noChangeShapeType="1"/>
            </p:cNvSpPr>
            <p:nvPr/>
          </p:nvSpPr>
          <p:spPr bwMode="auto">
            <a:xfrm flipV="1">
              <a:off x="3536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 flipV="1">
              <a:off x="4496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3008" y="2535"/>
              <a:ext cx="1968" cy="144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auto">
            <a:xfrm flipV="1">
              <a:off x="3776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Line 31"/>
            <p:cNvSpPr>
              <a:spLocks noChangeShapeType="1"/>
            </p:cNvSpPr>
            <p:nvPr/>
          </p:nvSpPr>
          <p:spPr bwMode="auto">
            <a:xfrm flipV="1">
              <a:off x="4736" y="32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 flipV="1">
              <a:off x="4304" y="287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Line 35"/>
            <p:cNvSpPr>
              <a:spLocks noChangeShapeType="1"/>
            </p:cNvSpPr>
            <p:nvPr/>
          </p:nvSpPr>
          <p:spPr bwMode="auto">
            <a:xfrm>
              <a:off x="3216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39"/>
            <p:cNvSpPr txBox="1">
              <a:spLocks noChangeArrowheads="1"/>
            </p:cNvSpPr>
            <p:nvPr/>
          </p:nvSpPr>
          <p:spPr bwMode="auto">
            <a:xfrm>
              <a:off x="5084" y="2631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4</a:t>
              </a:r>
              <a:endParaRPr lang="en-US" i="1"/>
            </a:p>
          </p:txBody>
        </p:sp>
      </p:grp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1155700" y="1308100"/>
            <a:ext cx="128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Strong </a:t>
            </a:r>
            <a:r>
              <a:rPr lang="en-US" dirty="0" smtClean="0"/>
              <a:t>field</a:t>
            </a:r>
            <a:endParaRPr lang="en-US" dirty="0"/>
          </a:p>
        </p:txBody>
      </p:sp>
      <p:sp>
        <p:nvSpPr>
          <p:cNvPr id="43" name="Text Box 48"/>
          <p:cNvSpPr txBox="1">
            <a:spLocks noChangeArrowheads="1"/>
          </p:cNvSpPr>
          <p:nvPr/>
        </p:nvSpPr>
        <p:spPr bwMode="auto">
          <a:xfrm>
            <a:off x="2806700" y="1308100"/>
            <a:ext cx="116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Weak </a:t>
            </a:r>
            <a:r>
              <a:rPr lang="en-US" dirty="0"/>
              <a:t>field</a:t>
            </a:r>
          </a:p>
        </p:txBody>
      </p:sp>
      <p:sp>
        <p:nvSpPr>
          <p:cNvPr id="44" name="Text Box 48"/>
          <p:cNvSpPr txBox="1">
            <a:spLocks noChangeArrowheads="1"/>
          </p:cNvSpPr>
          <p:nvPr/>
        </p:nvSpPr>
        <p:spPr bwMode="auto">
          <a:xfrm>
            <a:off x="4914900" y="1308100"/>
            <a:ext cx="128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Strong </a:t>
            </a:r>
            <a:r>
              <a:rPr lang="en-US" dirty="0" smtClean="0"/>
              <a:t>field</a:t>
            </a:r>
            <a:endParaRPr lang="en-US" dirty="0"/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565900" y="1308100"/>
            <a:ext cx="116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Weak </a:t>
            </a:r>
            <a:r>
              <a:rPr lang="en-US" dirty="0"/>
              <a:t>field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Magnetic Properties</a:t>
            </a:r>
            <a:endParaRPr lang="en-US" sz="4000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Pairing Energy, </a:t>
            </a:r>
            <a:r>
              <a:rPr lang="en-US" sz="4000" u="sng" dirty="0" smtClean="0">
                <a:latin typeface="Symbol" pitchFamily="18" charset="2"/>
              </a:rPr>
              <a:t>P</a:t>
            </a:r>
            <a:endParaRPr lang="en-US" sz="4000" u="sng" dirty="0">
              <a:latin typeface="Symbol" pitchFamily="18" charset="2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52400" y="965200"/>
            <a:ext cx="8763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u="sng" dirty="0"/>
              <a:t>The pairing energy, </a:t>
            </a:r>
            <a:r>
              <a:rPr lang="en-US" sz="2000" u="sng" dirty="0">
                <a:latin typeface="Symbol" pitchFamily="18" charset="2"/>
              </a:rPr>
              <a:t>P</a:t>
            </a:r>
            <a:r>
              <a:rPr lang="en-US" sz="2000" u="sng" dirty="0"/>
              <a:t>, is made up of two parts. 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n-US" sz="2000" b="1" dirty="0" err="1"/>
              <a:t>Coulombic</a:t>
            </a:r>
            <a:r>
              <a:rPr lang="en-US" sz="2000" b="1" dirty="0"/>
              <a:t> repulsion</a:t>
            </a:r>
            <a:r>
              <a:rPr lang="en-US" sz="2000" dirty="0"/>
              <a:t> energy caused by having two electrons in same orbital.  Destabilizing energy contribution of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-25000" dirty="0"/>
              <a:t>c</a:t>
            </a:r>
            <a:r>
              <a:rPr lang="en-US" sz="2000" dirty="0"/>
              <a:t> for each doubly occupied orbital</a:t>
            </a:r>
            <a:r>
              <a:rPr lang="en-US" sz="2000" dirty="0" smtClean="0"/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611404" y="24654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65850" y="24611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744296" y="2238375"/>
          <a:ext cx="144463" cy="471488"/>
        </p:xfrm>
        <a:graphic>
          <a:graphicData uri="http://schemas.openxmlformats.org/presentationml/2006/ole">
            <p:oleObj spid="_x0000_s183335" name="CS ChemDraw Drawing" r:id="rId4" imgW="144521" imgH="471960" progId="ChemDraw.Document.6.0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5265808" y="2749034"/>
            <a:ext cx="1676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High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400" y="3327400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arenR" startAt="2"/>
            </a:pPr>
            <a:r>
              <a:rPr lang="en-US" sz="2000" b="1" dirty="0" smtClean="0"/>
              <a:t>Exchange</a:t>
            </a:r>
            <a:r>
              <a:rPr lang="en-US" sz="2000" dirty="0" smtClean="0"/>
              <a:t> </a:t>
            </a:r>
            <a:r>
              <a:rPr lang="en-US" sz="2000" dirty="0"/>
              <a:t>stabilizing energy for each pair of electrons having the same spin and same energy.  Stabilizing contribution of </a:t>
            </a:r>
            <a:r>
              <a:rPr lang="en-US" sz="2000" dirty="0" err="1">
                <a:latin typeface="Symbol" pitchFamily="18" charset="2"/>
              </a:rPr>
              <a:t>P</a:t>
            </a:r>
            <a:r>
              <a:rPr lang="en-US" sz="2000" baseline="-25000" dirty="0" err="1"/>
              <a:t>e</a:t>
            </a:r>
            <a:r>
              <a:rPr lang="en-US" sz="2000" dirty="0"/>
              <a:t> for each pair having same spin and same </a:t>
            </a:r>
            <a:r>
              <a:rPr lang="en-US" sz="2000" dirty="0" smtClean="0"/>
              <a:t>energy.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919004" y="24654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3450" y="24611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332108" y="2749034"/>
            <a:ext cx="216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Medium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3038158" y="2226786"/>
          <a:ext cx="90487" cy="404813"/>
        </p:xfrm>
        <a:graphic>
          <a:graphicData uri="http://schemas.openxmlformats.org/presentationml/2006/ole">
            <p:oleObj spid="_x0000_s183336" name="CS ChemDraw Drawing" r:id="rId5" imgW="91035" imgH="405000" progId="ChemDraw.Document.6.0">
              <p:embed/>
            </p:oleObj>
          </a:graphicData>
        </a:graphic>
      </p:graphicFrame>
      <p:graphicFrame>
        <p:nvGraphicFramePr>
          <p:cNvPr id="183301" name="Object 5"/>
          <p:cNvGraphicFramePr>
            <a:graphicFrameLocks noChangeAspect="1"/>
          </p:cNvGraphicFramePr>
          <p:nvPr/>
        </p:nvGraphicFramePr>
        <p:xfrm>
          <a:off x="3630295" y="2280126"/>
          <a:ext cx="82550" cy="404813"/>
        </p:xfrm>
        <a:graphic>
          <a:graphicData uri="http://schemas.openxmlformats.org/presentationml/2006/ole">
            <p:oleObj spid="_x0000_s183337" name="CS ChemDraw Drawing" r:id="rId6" imgW="81850" imgH="405000" progId="ChemDraw.Document.6.0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6614026" y="761425"/>
            <a:ext cx="2377574" cy="58477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Hund's</a:t>
            </a:r>
            <a:r>
              <a:rPr lang="en-US" sz="3200" b="1" dirty="0" smtClean="0"/>
              <a:t> Rules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2387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repulsion</a:t>
            </a:r>
          </a:p>
          <a:p>
            <a:r>
              <a:rPr lang="en-US" dirty="0" smtClean="0"/>
              <a:t>Less p</a:t>
            </a:r>
            <a:r>
              <a:rPr lang="en-US" baseline="30000" dirty="0" smtClean="0"/>
              <a:t>+</a:t>
            </a:r>
            <a:r>
              <a:rPr lang="en-US" dirty="0" smtClean="0"/>
              <a:t> screening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919004" y="4421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73450" y="4416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11508" y="4704834"/>
            <a:ext cx="1617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038158" y="4182586"/>
          <a:ext cx="90487" cy="404813"/>
        </p:xfrm>
        <a:graphic>
          <a:graphicData uri="http://schemas.openxmlformats.org/presentationml/2006/ole">
            <p:oleObj spid="_x0000_s183338" name="CS ChemDraw Drawing" r:id="rId7" imgW="91035" imgH="405000" progId="ChemDraw.Document.6.0">
              <p:embed/>
            </p:oleObj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5598704" y="4421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53150" y="4416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24508" y="4704834"/>
            <a:ext cx="216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Medium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8" name="Object 3"/>
          <p:cNvGraphicFramePr>
            <a:graphicFrameLocks noChangeAspect="1"/>
          </p:cNvGraphicFramePr>
          <p:nvPr/>
        </p:nvGraphicFramePr>
        <p:xfrm>
          <a:off x="5717858" y="4182586"/>
          <a:ext cx="90487" cy="404813"/>
        </p:xfrm>
        <a:graphic>
          <a:graphicData uri="http://schemas.openxmlformats.org/presentationml/2006/ole">
            <p:oleObj spid="_x0000_s183339" name="CS ChemDraw Drawing" r:id="rId8" imgW="91035" imgH="405000" progId="ChemDraw.Document.6.0">
              <p:embed/>
            </p:oleObj>
          </a:graphicData>
        </a:graphic>
      </p:graphicFrame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6309995" y="4235926"/>
          <a:ext cx="82550" cy="404813"/>
        </p:xfrm>
        <a:graphic>
          <a:graphicData uri="http://schemas.openxmlformats.org/presentationml/2006/ole">
            <p:oleObj spid="_x0000_s183340" name="CS ChemDraw Drawing" r:id="rId9" imgW="81850" imgH="405000" progId="ChemDraw.Document.6.0">
              <p:embed/>
            </p:oleObj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/>
        </p:nvGraphicFramePr>
        <p:xfrm>
          <a:off x="3581400" y="4177507"/>
          <a:ext cx="90488" cy="404812"/>
        </p:xfrm>
        <a:graphic>
          <a:graphicData uri="http://schemas.openxmlformats.org/presentationml/2006/ole">
            <p:oleObj spid="_x0000_s183341" name="CS ChemDraw Drawing" r:id="rId10" imgW="91035" imgH="405000" progId="ChemDraw.Document.6.0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7" grpId="0" animBg="1"/>
      <p:bldP spid="19" grpId="0"/>
      <p:bldP spid="22" grpId="0"/>
      <p:bldP spid="2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Side note: Exchange Energy, </a:t>
            </a:r>
            <a:r>
              <a:rPr lang="en-US" sz="4000" u="sng" dirty="0" err="1" smtClean="0">
                <a:latin typeface="Symbol" pitchFamily="18" charset="2"/>
              </a:rPr>
              <a:t>P</a:t>
            </a:r>
            <a:r>
              <a:rPr lang="en-US" sz="4000" u="sng" baseline="-25000" dirty="0" err="1" smtClean="0"/>
              <a:t>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3026" y="3735289"/>
            <a:ext cx="23519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50971" y="1834851"/>
            <a:ext cx="251249" cy="1749656"/>
            <a:chOff x="3004911" y="1066141"/>
            <a:chExt cx="251249" cy="1749656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p:oleObj spid="_x0000_s211996" name="CS ChemDraw Drawing" r:id="rId4" imgW="118318" imgH="688500" progId="ChemDraw.Document.6.0">
                <p:embed/>
              </p:oleObj>
            </a:graphicData>
          </a:graphic>
        </p:graphicFrame>
        <p:sp>
          <p:nvSpPr>
            <p:cNvPr id="9" name="Isosceles Triangle 8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114908" y="1697981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3010802" y="3607442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934602" y="184554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553602" y="345504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55459" y="154074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2939255" y="1384600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560111" y="116900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41509" y="1419196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38873" y="1415480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112386" y="1891275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4"/>
          <p:cNvSpPr>
            <a:spLocks noChangeShapeType="1"/>
          </p:cNvSpPr>
          <p:nvPr/>
        </p:nvSpPr>
        <p:spPr bwMode="auto">
          <a:xfrm flipV="1">
            <a:off x="2479707" y="1096533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65739" y="2261372"/>
            <a:ext cx="3996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 smtClean="0"/>
              <a:t>E</a:t>
            </a:r>
            <a:endParaRPr lang="en-US" sz="2000" b="1" i="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59343" y="1816265"/>
            <a:ext cx="240101" cy="1771959"/>
            <a:chOff x="2904550" y="1724063"/>
            <a:chExt cx="240101" cy="1771959"/>
          </a:xfrm>
        </p:grpSpPr>
        <p:graphicFrame>
          <p:nvGraphicFramePr>
            <p:cNvPr id="23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p:oleObj spid="_x0000_s211997" name="CS ChemDraw Drawing" r:id="rId5" imgW="118318" imgH="688500" progId="ChemDraw.Document.6.0">
                <p:embed/>
              </p:oleObj>
            </a:graphicData>
          </a:graphic>
        </p:graphicFrame>
        <p:sp>
          <p:nvSpPr>
            <p:cNvPr id="24" name="Isosceles Triangle 23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837743" y="252205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411056" y="2317615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483009" y="1868963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004373" y="2545481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100046" y="2567777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803400" y="3623694"/>
            <a:ext cx="1218874" cy="290410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90700" y="3603336"/>
            <a:ext cx="1228436" cy="94326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73827" y="4530436"/>
            <a:ext cx="1028419" cy="1990677"/>
            <a:chOff x="5654256" y="4459680"/>
            <a:chExt cx="1028419" cy="1990677"/>
          </a:xfrm>
        </p:grpSpPr>
        <p:sp>
          <p:nvSpPr>
            <p:cNvPr id="35" name="Rectangle 34"/>
            <p:cNvSpPr/>
            <p:nvPr/>
          </p:nvSpPr>
          <p:spPr>
            <a:xfrm>
              <a:off x="5654256" y="4459680"/>
              <a:ext cx="1028419" cy="19906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6" name="Object 11"/>
            <p:cNvGraphicFramePr>
              <a:graphicFrameLocks noChangeAspect="1"/>
            </p:cNvGraphicFramePr>
            <p:nvPr/>
          </p:nvGraphicFramePr>
          <p:xfrm>
            <a:off x="5933708" y="4688280"/>
            <a:ext cx="490168" cy="1683458"/>
          </p:xfrm>
          <a:graphic>
            <a:graphicData uri="http://schemas.openxmlformats.org/presentationml/2006/ole">
              <p:oleObj spid="_x0000_s211998" name="CS ChemDraw Drawing" r:id="rId6" imgW="423298" imgH="1455030" progId="ChemDraw.Document.6.0">
                <p:embed/>
              </p:oleObj>
            </a:graphicData>
          </a:graphic>
        </p:graphicFrame>
      </p:grpSp>
      <p:cxnSp>
        <p:nvCxnSpPr>
          <p:cNvPr id="37" name="Straight Connector 36"/>
          <p:cNvCxnSpPr/>
          <p:nvPr/>
        </p:nvCxnSpPr>
        <p:spPr>
          <a:xfrm>
            <a:off x="1524000" y="1028700"/>
            <a:ext cx="1409700" cy="8001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524000" y="1847513"/>
            <a:ext cx="1389170" cy="11750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499045" y="1025549"/>
            <a:ext cx="1028419" cy="1990677"/>
            <a:chOff x="499045" y="1381149"/>
            <a:chExt cx="1028419" cy="1990677"/>
          </a:xfrm>
        </p:grpSpPr>
        <p:sp>
          <p:nvSpPr>
            <p:cNvPr id="39" name="Rectangle 38"/>
            <p:cNvSpPr/>
            <p:nvPr/>
          </p:nvSpPr>
          <p:spPr>
            <a:xfrm>
              <a:off x="499045" y="1381149"/>
              <a:ext cx="1028419" cy="19906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0" name="Object 16"/>
            <p:cNvGraphicFramePr>
              <a:graphicFrameLocks noChangeAspect="1"/>
            </p:cNvGraphicFramePr>
            <p:nvPr/>
          </p:nvGraphicFramePr>
          <p:xfrm>
            <a:off x="767738" y="1570013"/>
            <a:ext cx="488337" cy="1587550"/>
          </p:xfrm>
          <a:graphic>
            <a:graphicData uri="http://schemas.openxmlformats.org/presentationml/2006/ole">
              <p:oleObj spid="_x0000_s211999" name="CS ChemDraw Drawing" r:id="rId7" imgW="423298" imgH="1378620" progId="ChemDraw.Document.6.0">
                <p:embed/>
              </p:oleObj>
            </a:graphicData>
          </a:graphic>
        </p:graphicFrame>
      </p:grpSp>
      <p:sp>
        <p:nvSpPr>
          <p:cNvPr id="41" name="TextBox 40"/>
          <p:cNvSpPr txBox="1"/>
          <p:nvPr/>
        </p:nvSpPr>
        <p:spPr>
          <a:xfrm>
            <a:off x="1968500" y="5976203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Ground </a:t>
            </a:r>
          </a:p>
          <a:p>
            <a:r>
              <a:rPr lang="en-US" sz="2400" b="1" dirty="0" smtClean="0"/>
              <a:t>State (S</a:t>
            </a:r>
            <a:r>
              <a:rPr lang="en-US" sz="2400" b="1" baseline="-25000" dirty="0" smtClean="0"/>
              <a:t>0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-25400" y="3011488"/>
            <a:ext cx="200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Singlet Excited State (S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grpSp>
        <p:nvGrpSpPr>
          <p:cNvPr id="65" name="Group 64"/>
          <p:cNvGrpSpPr/>
          <p:nvPr/>
        </p:nvGrpSpPr>
        <p:grpSpPr>
          <a:xfrm>
            <a:off x="7454027" y="3527136"/>
            <a:ext cx="1028419" cy="1990677"/>
            <a:chOff x="7403227" y="1520536"/>
            <a:chExt cx="1028419" cy="1990677"/>
          </a:xfrm>
        </p:grpSpPr>
        <p:sp>
          <p:nvSpPr>
            <p:cNvPr id="55" name="Rectangle 54"/>
            <p:cNvSpPr/>
            <p:nvPr/>
          </p:nvSpPr>
          <p:spPr>
            <a:xfrm>
              <a:off x="7403227" y="1520536"/>
              <a:ext cx="1028419" cy="19906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1975" name="Object 7"/>
            <p:cNvGraphicFramePr>
              <a:graphicFrameLocks noChangeAspect="1"/>
            </p:cNvGraphicFramePr>
            <p:nvPr/>
          </p:nvGraphicFramePr>
          <p:xfrm>
            <a:off x="7693025" y="1722438"/>
            <a:ext cx="485775" cy="1581039"/>
          </p:xfrm>
          <a:graphic>
            <a:graphicData uri="http://schemas.openxmlformats.org/presentationml/2006/ole">
              <p:oleObj spid="_x0000_s212000" name="CS ChemDraw Drawing" r:id="rId8" imgW="423298" imgH="1380240" progId="ChemDraw.Document.6.0">
                <p:embed/>
              </p:oleObj>
            </a:graphicData>
          </a:graphic>
        </p:graphicFrame>
      </p:grpSp>
      <p:cxnSp>
        <p:nvCxnSpPr>
          <p:cNvPr id="58" name="Straight Connector 57"/>
          <p:cNvCxnSpPr>
            <a:endCxn id="25" idx="1"/>
          </p:cNvCxnSpPr>
          <p:nvPr/>
        </p:nvCxnSpPr>
        <p:spPr>
          <a:xfrm flipH="1" flipV="1">
            <a:off x="6385148" y="2522055"/>
            <a:ext cx="1069752" cy="100854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87774" y="2531494"/>
            <a:ext cx="1067126" cy="298030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61200" y="5564188"/>
            <a:ext cx="181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Triplet Excited State (T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68" name="Right Brace 67"/>
          <p:cNvSpPr/>
          <p:nvPr/>
        </p:nvSpPr>
        <p:spPr>
          <a:xfrm>
            <a:off x="6718300" y="1841500"/>
            <a:ext cx="495300" cy="6604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175500" y="1903413"/>
            <a:ext cx="20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ST</a:t>
            </a:r>
            <a:r>
              <a:rPr lang="en-US" sz="2400" dirty="0" smtClean="0"/>
              <a:t> ≈ </a:t>
            </a:r>
            <a:r>
              <a:rPr lang="en-US" sz="2400" dirty="0" err="1" smtClean="0">
                <a:latin typeface="Symbol" pitchFamily="18" charset="2"/>
              </a:rPr>
              <a:t>P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≈ 2J</a:t>
            </a:r>
            <a:r>
              <a:rPr lang="en-US" sz="2400" baseline="-25000" dirty="0" smtClean="0"/>
              <a:t>e</a:t>
            </a:r>
          </a:p>
          <a:p>
            <a:endParaRPr lang="en-US" sz="24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62" grpId="0"/>
      <p:bldP spid="68" grpId="0" animBg="1"/>
      <p:bldP spid="6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Pairing Energy, </a:t>
            </a:r>
            <a:r>
              <a:rPr lang="en-US" sz="4000" u="sng" dirty="0" smtClean="0">
                <a:latin typeface="Symbol" pitchFamily="18" charset="2"/>
              </a:rPr>
              <a:t>P</a:t>
            </a:r>
            <a:endParaRPr lang="en-US" sz="4000" u="sng" dirty="0">
              <a:latin typeface="Symbol" pitchFamily="18" charset="2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52400" y="965200"/>
            <a:ext cx="8763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u="sng" dirty="0"/>
              <a:t>The pairing energy, </a:t>
            </a:r>
            <a:r>
              <a:rPr lang="en-US" sz="2000" u="sng" dirty="0">
                <a:latin typeface="Symbol" pitchFamily="18" charset="2"/>
              </a:rPr>
              <a:t>P</a:t>
            </a:r>
            <a:r>
              <a:rPr lang="en-US" sz="2000" u="sng" dirty="0"/>
              <a:t>, is made up of two parts. 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n-US" sz="2000" b="1" dirty="0" err="1"/>
              <a:t>Coulombic</a:t>
            </a:r>
            <a:r>
              <a:rPr lang="en-US" sz="2000" b="1" dirty="0"/>
              <a:t> repulsion</a:t>
            </a:r>
            <a:r>
              <a:rPr lang="en-US" sz="2000" dirty="0"/>
              <a:t> energy caused by having two electrons in same orbital.  Destabilizing energy contribution of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-25000" dirty="0"/>
              <a:t>c</a:t>
            </a:r>
            <a:r>
              <a:rPr lang="en-US" sz="2000" dirty="0"/>
              <a:t> for each doubly occupied orbital</a:t>
            </a:r>
            <a:r>
              <a:rPr lang="en-US" sz="2000" dirty="0" smtClean="0"/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611404" y="24654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65850" y="24611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744296" y="2238375"/>
          <a:ext cx="144463" cy="471488"/>
        </p:xfrm>
        <a:graphic>
          <a:graphicData uri="http://schemas.openxmlformats.org/presentationml/2006/ole">
            <p:oleObj spid="_x0000_s210996" name="CS ChemDraw Drawing" r:id="rId4" imgW="144521" imgH="471960" progId="ChemDraw.Document.6.0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5265808" y="2749034"/>
            <a:ext cx="1676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High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400" y="3327400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arenR" startAt="2"/>
            </a:pPr>
            <a:r>
              <a:rPr lang="en-US" sz="2000" b="1" dirty="0" smtClean="0"/>
              <a:t>Exchange</a:t>
            </a:r>
            <a:r>
              <a:rPr lang="en-US" sz="2000" dirty="0" smtClean="0"/>
              <a:t> </a:t>
            </a:r>
            <a:r>
              <a:rPr lang="en-US" sz="2000" b="1" dirty="0"/>
              <a:t>stabilizing energy </a:t>
            </a:r>
            <a:r>
              <a:rPr lang="en-US" sz="2000" dirty="0"/>
              <a:t>for each pair of electrons having the same spin and same energy.  Stabilizing contribution of </a:t>
            </a:r>
            <a:r>
              <a:rPr lang="en-US" sz="2000" dirty="0" err="1">
                <a:latin typeface="Symbol" pitchFamily="18" charset="2"/>
              </a:rPr>
              <a:t>P</a:t>
            </a:r>
            <a:r>
              <a:rPr lang="en-US" sz="2000" baseline="-25000" dirty="0" err="1"/>
              <a:t>e</a:t>
            </a:r>
            <a:r>
              <a:rPr lang="en-US" sz="2000" dirty="0"/>
              <a:t> for each pair having same spin and same </a:t>
            </a:r>
            <a:r>
              <a:rPr lang="en-US" sz="2000" dirty="0" smtClean="0"/>
              <a:t>energy.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919004" y="24654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3450" y="24611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332108" y="2749034"/>
            <a:ext cx="216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Medium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3038158" y="2226786"/>
          <a:ext cx="90487" cy="404813"/>
        </p:xfrm>
        <a:graphic>
          <a:graphicData uri="http://schemas.openxmlformats.org/presentationml/2006/ole">
            <p:oleObj spid="_x0000_s210997" name="CS ChemDraw Drawing" r:id="rId5" imgW="91035" imgH="405000" progId="ChemDraw.Document.6.0">
              <p:embed/>
            </p:oleObj>
          </a:graphicData>
        </a:graphic>
      </p:graphicFrame>
      <p:graphicFrame>
        <p:nvGraphicFramePr>
          <p:cNvPr id="183301" name="Object 5"/>
          <p:cNvGraphicFramePr>
            <a:graphicFrameLocks noChangeAspect="1"/>
          </p:cNvGraphicFramePr>
          <p:nvPr/>
        </p:nvGraphicFramePr>
        <p:xfrm>
          <a:off x="3630295" y="2280126"/>
          <a:ext cx="82550" cy="404813"/>
        </p:xfrm>
        <a:graphic>
          <a:graphicData uri="http://schemas.openxmlformats.org/presentationml/2006/ole">
            <p:oleObj spid="_x0000_s210998" name="CS ChemDraw Drawing" r:id="rId6" imgW="81850" imgH="405000" progId="ChemDraw.Document.6.0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6614026" y="761425"/>
            <a:ext cx="2377574" cy="58477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Hund's</a:t>
            </a:r>
            <a:r>
              <a:rPr lang="en-US" sz="3200" b="1" dirty="0" smtClean="0"/>
              <a:t> Rules</a:t>
            </a:r>
            <a:endParaRPr lang="en-US" sz="3200" b="1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1450" y="537210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= sum of all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baseline="-25000" dirty="0">
                <a:solidFill>
                  <a:srgbClr val="0000FF"/>
                </a:solidFill>
              </a:rPr>
              <a:t>c</a:t>
            </a:r>
            <a:r>
              <a:rPr lang="en-US" sz="2800" dirty="0">
                <a:solidFill>
                  <a:srgbClr val="0000FF"/>
                </a:solidFill>
              </a:rPr>
              <a:t> and </a:t>
            </a:r>
            <a:r>
              <a:rPr lang="en-US" sz="2800" dirty="0" err="1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baseline="-25000" dirty="0" err="1">
                <a:solidFill>
                  <a:srgbClr val="0000FF"/>
                </a:solidFill>
              </a:rPr>
              <a:t>e</a:t>
            </a:r>
            <a:r>
              <a:rPr lang="en-US" sz="2800" dirty="0">
                <a:solidFill>
                  <a:srgbClr val="0000FF"/>
                </a:solidFill>
              </a:rPr>
              <a:t> interactions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2387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repulsion</a:t>
            </a:r>
          </a:p>
          <a:p>
            <a:r>
              <a:rPr lang="en-US" dirty="0" smtClean="0"/>
              <a:t>Less p</a:t>
            </a:r>
            <a:r>
              <a:rPr lang="en-US" baseline="30000" dirty="0" smtClean="0"/>
              <a:t>+</a:t>
            </a:r>
            <a:r>
              <a:rPr lang="en-US" dirty="0" smtClean="0"/>
              <a:t> screening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919004" y="4421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73450" y="4416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11508" y="4704834"/>
            <a:ext cx="1617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038158" y="4182586"/>
          <a:ext cx="90487" cy="404813"/>
        </p:xfrm>
        <a:graphic>
          <a:graphicData uri="http://schemas.openxmlformats.org/presentationml/2006/ole">
            <p:oleObj spid="_x0000_s210999" name="CS ChemDraw Drawing" r:id="rId7" imgW="91035" imgH="405000" progId="ChemDraw.Document.6.0">
              <p:embed/>
            </p:oleObj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5598704" y="44212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53150" y="44169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24508" y="4704834"/>
            <a:ext cx="216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Medium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8" name="Object 3"/>
          <p:cNvGraphicFramePr>
            <a:graphicFrameLocks noChangeAspect="1"/>
          </p:cNvGraphicFramePr>
          <p:nvPr/>
        </p:nvGraphicFramePr>
        <p:xfrm>
          <a:off x="5717858" y="4182586"/>
          <a:ext cx="90487" cy="404813"/>
        </p:xfrm>
        <a:graphic>
          <a:graphicData uri="http://schemas.openxmlformats.org/presentationml/2006/ole">
            <p:oleObj spid="_x0000_s211000" name="CS ChemDraw Drawing" r:id="rId8" imgW="91035" imgH="405000" progId="ChemDraw.Document.6.0">
              <p:embed/>
            </p:oleObj>
          </a:graphicData>
        </a:graphic>
      </p:graphicFrame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6309995" y="4235926"/>
          <a:ext cx="82550" cy="404813"/>
        </p:xfrm>
        <a:graphic>
          <a:graphicData uri="http://schemas.openxmlformats.org/presentationml/2006/ole">
            <p:oleObj spid="_x0000_s211001" name="CS ChemDraw Drawing" r:id="rId9" imgW="81850" imgH="405000" progId="ChemDraw.Document.6.0">
              <p:embed/>
            </p:oleObj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/>
        </p:nvGraphicFramePr>
        <p:xfrm>
          <a:off x="3581400" y="4177507"/>
          <a:ext cx="90488" cy="404812"/>
        </p:xfrm>
        <a:graphic>
          <a:graphicData uri="http://schemas.openxmlformats.org/presentationml/2006/ole">
            <p:oleObj spid="_x0000_s211002" name="CS ChemDraw Drawing" r:id="rId10" imgW="91035" imgH="405000" progId="ChemDraw.Document.6.0">
              <p:embed/>
            </p:oleObj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5598704" y="6186585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53150" y="6182231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2"/>
          <p:cNvGraphicFramePr>
            <a:graphicFrameLocks noChangeAspect="1"/>
          </p:cNvGraphicFramePr>
          <p:nvPr/>
        </p:nvGraphicFramePr>
        <p:xfrm>
          <a:off x="5731596" y="5959475"/>
          <a:ext cx="144463" cy="471488"/>
        </p:xfrm>
        <a:graphic>
          <a:graphicData uri="http://schemas.openxmlformats.org/presentationml/2006/ole">
            <p:oleObj spid="_x0000_s211003" name="CS ChemDraw Drawing" r:id="rId11" imgW="144521" imgH="471960" progId="ChemDraw.Document.6.0">
              <p:embed/>
            </p:oleObj>
          </a:graphicData>
        </a:graphic>
      </p:graphicFrame>
      <p:sp>
        <p:nvSpPr>
          <p:cNvPr id="34" name="Rectangle 33"/>
          <p:cNvSpPr/>
          <p:nvPr/>
        </p:nvSpPr>
        <p:spPr>
          <a:xfrm>
            <a:off x="5253108" y="6343134"/>
            <a:ext cx="1676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High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19004" y="6188986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73450" y="6184632"/>
            <a:ext cx="427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611508" y="6345535"/>
            <a:ext cx="1617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 Energy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3038158" y="5950287"/>
          <a:ext cx="90487" cy="404813"/>
        </p:xfrm>
        <a:graphic>
          <a:graphicData uri="http://schemas.openxmlformats.org/presentationml/2006/ole">
            <p:oleObj spid="_x0000_s211004" name="CS ChemDraw Drawing" r:id="rId12" imgW="91035" imgH="405000" progId="ChemDraw.Document.6.0">
              <p:embed/>
            </p:oleObj>
          </a:graphicData>
        </a:graphic>
      </p:graphicFrame>
      <p:graphicFrame>
        <p:nvGraphicFramePr>
          <p:cNvPr id="39" name="Object 10"/>
          <p:cNvGraphicFramePr>
            <a:graphicFrameLocks noChangeAspect="1"/>
          </p:cNvGraphicFramePr>
          <p:nvPr/>
        </p:nvGraphicFramePr>
        <p:xfrm>
          <a:off x="3581400" y="5945208"/>
          <a:ext cx="90488" cy="404812"/>
        </p:xfrm>
        <a:graphic>
          <a:graphicData uri="http://schemas.openxmlformats.org/presentationml/2006/ole">
            <p:oleObj spid="_x0000_s211005" name="CS ChemDraw Drawing" r:id="rId13" imgW="91035" imgH="405000" progId="ChemDraw.Document.6.0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3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6200" y="1882775"/>
            <a:ext cx="39909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3014663" y="4030663"/>
            <a:ext cx="0" cy="71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5119688" y="3314700"/>
            <a:ext cx="0" cy="71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3559175" y="4030663"/>
            <a:ext cx="0" cy="71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5735638" y="3314700"/>
            <a:ext cx="0" cy="71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2362200" y="1524000"/>
            <a:ext cx="4462463" cy="35814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4103688" y="4030663"/>
            <a:ext cx="0" cy="71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280150" y="3314700"/>
            <a:ext cx="0" cy="71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5300663" y="2359025"/>
            <a:ext cx="0" cy="717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797175" y="4030663"/>
            <a:ext cx="0" cy="71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916738" y="1852613"/>
            <a:ext cx="512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/>
              <a:t>d</a:t>
            </a:r>
            <a:r>
              <a:rPr lang="en-US" i="1" baseline="30000"/>
              <a:t>4</a:t>
            </a:r>
            <a:endParaRPr lang="en-US" i="1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64187" y="2819400"/>
            <a:ext cx="1568763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Strong field =</a:t>
            </a:r>
          </a:p>
          <a:p>
            <a:pPr algn="ctr"/>
            <a:r>
              <a:rPr lang="en-US" sz="2000" dirty="0"/>
              <a:t>Low spin</a:t>
            </a:r>
          </a:p>
          <a:p>
            <a:pPr algn="ctr"/>
            <a:r>
              <a:rPr lang="en-US" sz="2000" dirty="0"/>
              <a:t>(2 unpaired)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7241105" y="2841625"/>
            <a:ext cx="147534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Weak field =</a:t>
            </a:r>
          </a:p>
          <a:p>
            <a:pPr algn="ctr"/>
            <a:r>
              <a:rPr lang="en-US" sz="2000"/>
              <a:t>High spin</a:t>
            </a:r>
          </a:p>
          <a:p>
            <a:pPr algn="ctr"/>
            <a:r>
              <a:rPr lang="en-US" sz="2000"/>
              <a:t>(4 unpaired)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2832100" y="525780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Symbol" pitchFamily="18" charset="2"/>
              </a:rPr>
              <a:t>P</a:t>
            </a:r>
            <a:r>
              <a:rPr lang="en-US" sz="2400" b="1">
                <a:latin typeface="Times New Roman" pitchFamily="18" charset="0"/>
              </a:rPr>
              <a:t> &lt; </a:t>
            </a:r>
            <a:r>
              <a:rPr lang="en-US" sz="2400" b="1">
                <a:latin typeface="Symbol" pitchFamily="18" charset="2"/>
              </a:rPr>
              <a:t>D</a:t>
            </a:r>
            <a:r>
              <a:rPr lang="en-US" sz="2400" b="1" baseline="-25000">
                <a:latin typeface="Times New Roman" pitchFamily="18" charset="0"/>
              </a:rPr>
              <a:t>o</a:t>
            </a:r>
            <a:r>
              <a:rPr lang="en-US" sz="2400" b="1"/>
              <a:t> 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5194300" y="525780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Symbol" pitchFamily="18" charset="2"/>
              </a:rPr>
              <a:t>P</a:t>
            </a:r>
            <a:r>
              <a:rPr lang="en-US" sz="2400" b="1" dirty="0">
                <a:latin typeface="Times New Roman" pitchFamily="18" charset="0"/>
              </a:rPr>
              <a:t> &gt; </a:t>
            </a:r>
            <a:r>
              <a:rPr lang="en-US" sz="2400" b="1" dirty="0">
                <a:latin typeface="Symbol" pitchFamily="18" charset="2"/>
              </a:rPr>
              <a:t>D</a:t>
            </a:r>
            <a:r>
              <a:rPr lang="en-US" sz="2400" b="1" baseline="-25000" dirty="0">
                <a:latin typeface="Times New Roman" pitchFamily="18" charset="0"/>
              </a:rPr>
              <a:t>o</a:t>
            </a:r>
            <a:r>
              <a:rPr lang="en-US" sz="2400" b="1" dirty="0"/>
              <a:t> 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603250" y="5930900"/>
            <a:ext cx="7893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When the 4</a:t>
            </a:r>
            <a:r>
              <a:rPr lang="en-US" sz="2000" baseline="30000" dirty="0"/>
              <a:t>th</a:t>
            </a:r>
            <a:r>
              <a:rPr lang="en-US" sz="2000" dirty="0"/>
              <a:t> electron </a:t>
            </a:r>
            <a:r>
              <a:rPr lang="en-US" sz="2000" dirty="0" smtClean="0"/>
              <a:t>will </a:t>
            </a:r>
            <a:r>
              <a:rPr lang="en-US" sz="2000" dirty="0"/>
              <a:t>either go into the higher energy </a:t>
            </a:r>
            <a:r>
              <a:rPr lang="en-US" sz="2000" dirty="0" err="1"/>
              <a:t>e</a:t>
            </a:r>
            <a:r>
              <a:rPr lang="en-US" sz="2000" baseline="-25000" dirty="0" err="1"/>
              <a:t>g</a:t>
            </a:r>
            <a:r>
              <a:rPr lang="en-US" sz="2000" dirty="0"/>
              <a:t> orbital at an energy cost of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baseline="-25000" dirty="0"/>
              <a:t>0 </a:t>
            </a:r>
            <a:r>
              <a:rPr lang="en-US" sz="2000" dirty="0"/>
              <a:t> or be paired at an energy cost of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dirty="0"/>
              <a:t>, the pairing energy.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200" y="79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 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vs. 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D</a:t>
            </a:r>
            <a:r>
              <a:rPr kumimoji="0" lang="en-US" sz="4000" b="0" i="0" u="sng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j-ea"/>
              <a:cs typeface="+mj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80013" y="2044700"/>
            <a:ext cx="0" cy="2279831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80015" y="2990741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856513" y="2768600"/>
            <a:ext cx="0" cy="817744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43815" y="2863741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3"/>
          <p:cNvGrpSpPr>
            <a:grpSpLocks/>
          </p:cNvGrpSpPr>
          <p:nvPr/>
        </p:nvGrpSpPr>
        <p:grpSpPr bwMode="auto">
          <a:xfrm>
            <a:off x="304800" y="1066800"/>
            <a:ext cx="2667000" cy="2362200"/>
            <a:chOff x="192" y="672"/>
            <a:chExt cx="1680" cy="1488"/>
          </a:xfrm>
        </p:grpSpPr>
        <p:grpSp>
          <p:nvGrpSpPr>
            <p:cNvPr id="3" name="Group 145"/>
            <p:cNvGrpSpPr>
              <a:grpSpLocks/>
            </p:cNvGrpSpPr>
            <p:nvPr/>
          </p:nvGrpSpPr>
          <p:grpSpPr bwMode="auto">
            <a:xfrm>
              <a:off x="192" y="672"/>
              <a:ext cx="1680" cy="1488"/>
              <a:chOff x="192" y="672"/>
              <a:chExt cx="1680" cy="1488"/>
            </a:xfrm>
          </p:grpSpPr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38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6" name="Line 8"/>
              <p:cNvSpPr>
                <a:spLocks noChangeShapeType="1"/>
              </p:cNvSpPr>
              <p:nvPr/>
            </p:nvSpPr>
            <p:spPr bwMode="auto">
              <a:xfrm>
                <a:off x="62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7" name="Line 9"/>
              <p:cNvSpPr>
                <a:spLocks noChangeShapeType="1"/>
              </p:cNvSpPr>
              <p:nvPr/>
            </p:nvSpPr>
            <p:spPr bwMode="auto">
              <a:xfrm flipV="1">
                <a:off x="336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8" name="Line 10"/>
              <p:cNvSpPr>
                <a:spLocks noChangeShapeType="1"/>
              </p:cNvSpPr>
              <p:nvPr/>
            </p:nvSpPr>
            <p:spPr bwMode="auto">
              <a:xfrm flipV="1">
                <a:off x="576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Line 11"/>
              <p:cNvSpPr>
                <a:spLocks noChangeShapeType="1"/>
              </p:cNvSpPr>
              <p:nvPr/>
            </p:nvSpPr>
            <p:spPr bwMode="auto">
              <a:xfrm flipV="1">
                <a:off x="816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 flipV="1">
                <a:off x="1200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 flipV="1">
                <a:off x="1440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Line 14"/>
              <p:cNvSpPr>
                <a:spLocks noChangeShapeType="1"/>
              </p:cNvSpPr>
              <p:nvPr/>
            </p:nvSpPr>
            <p:spPr bwMode="auto">
              <a:xfrm flipV="1">
                <a:off x="1680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Line 15"/>
              <p:cNvSpPr>
                <a:spLocks noChangeShapeType="1"/>
              </p:cNvSpPr>
              <p:nvPr/>
            </p:nvSpPr>
            <p:spPr bwMode="auto">
              <a:xfrm flipV="1">
                <a:off x="1248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Line 16"/>
              <p:cNvSpPr>
                <a:spLocks noChangeShapeType="1"/>
              </p:cNvSpPr>
              <p:nvPr/>
            </p:nvSpPr>
            <p:spPr bwMode="auto">
              <a:xfrm flipV="1">
                <a:off x="1584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Text Box 102"/>
              <p:cNvSpPr txBox="1">
                <a:spLocks noChangeArrowheads="1"/>
              </p:cNvSpPr>
              <p:nvPr/>
            </p:nvSpPr>
            <p:spPr bwMode="auto">
              <a:xfrm>
                <a:off x="384" y="1910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1 u.e.</a:t>
                </a:r>
              </a:p>
            </p:txBody>
          </p:sp>
          <p:grpSp>
            <p:nvGrpSpPr>
              <p:cNvPr id="4" name="Group 106"/>
              <p:cNvGrpSpPr>
                <a:grpSpLocks/>
              </p:cNvGrpSpPr>
              <p:nvPr/>
            </p:nvGrpSpPr>
            <p:grpSpPr bwMode="auto">
              <a:xfrm>
                <a:off x="192" y="720"/>
                <a:ext cx="1680" cy="1200"/>
                <a:chOff x="240" y="720"/>
                <a:chExt cx="1680" cy="1200"/>
              </a:xfrm>
            </p:grpSpPr>
            <p:pic>
              <p:nvPicPr>
                <p:cNvPr id="7275" name="Picture 10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76" name="Rectangle 108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0" name="Rectangle 112"/>
              <p:cNvSpPr>
                <a:spLocks noChangeArrowheads="1"/>
              </p:cNvSpPr>
              <p:nvPr/>
            </p:nvSpPr>
            <p:spPr bwMode="auto">
              <a:xfrm>
                <a:off x="192" y="672"/>
                <a:ext cx="1680" cy="1488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" name="Text Box 124"/>
              <p:cNvSpPr txBox="1">
                <a:spLocks noChangeArrowheads="1"/>
              </p:cNvSpPr>
              <p:nvPr/>
            </p:nvSpPr>
            <p:spPr bwMode="auto">
              <a:xfrm>
                <a:off x="1213" y="1910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5 u.e.</a:t>
                </a:r>
              </a:p>
            </p:txBody>
          </p:sp>
        </p:grpSp>
        <p:sp>
          <p:nvSpPr>
            <p:cNvPr id="7320" name="Text Box 152"/>
            <p:cNvSpPr txBox="1">
              <a:spLocks noChangeArrowheads="1"/>
            </p:cNvSpPr>
            <p:nvPr/>
          </p:nvSpPr>
          <p:spPr bwMode="auto">
            <a:xfrm>
              <a:off x="1584" y="672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5</a:t>
              </a:r>
              <a:endParaRPr lang="en-US" i="1"/>
            </a:p>
          </p:txBody>
        </p:sp>
      </p:grpSp>
      <p:grpSp>
        <p:nvGrpSpPr>
          <p:cNvPr id="5" name="Group 155"/>
          <p:cNvGrpSpPr>
            <a:grpSpLocks/>
          </p:cNvGrpSpPr>
          <p:nvPr/>
        </p:nvGrpSpPr>
        <p:grpSpPr bwMode="auto">
          <a:xfrm>
            <a:off x="3276600" y="1066800"/>
            <a:ext cx="2667000" cy="2378075"/>
            <a:chOff x="2064" y="672"/>
            <a:chExt cx="1680" cy="1498"/>
          </a:xfrm>
        </p:grpSpPr>
        <p:grpSp>
          <p:nvGrpSpPr>
            <p:cNvPr id="6" name="Group 146"/>
            <p:cNvGrpSpPr>
              <a:grpSpLocks/>
            </p:cNvGrpSpPr>
            <p:nvPr/>
          </p:nvGrpSpPr>
          <p:grpSpPr bwMode="auto">
            <a:xfrm>
              <a:off x="2064" y="672"/>
              <a:ext cx="1680" cy="1498"/>
              <a:chOff x="2064" y="672"/>
              <a:chExt cx="1680" cy="1498"/>
            </a:xfrm>
          </p:grpSpPr>
          <p:sp>
            <p:nvSpPr>
              <p:cNvPr id="7188" name="Line 20"/>
              <p:cNvSpPr>
                <a:spLocks noChangeShapeType="1"/>
              </p:cNvSpPr>
              <p:nvPr/>
            </p:nvSpPr>
            <p:spPr bwMode="auto">
              <a:xfrm>
                <a:off x="2256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Line 21"/>
              <p:cNvSpPr>
                <a:spLocks noChangeShapeType="1"/>
              </p:cNvSpPr>
              <p:nvPr/>
            </p:nvSpPr>
            <p:spPr bwMode="auto">
              <a:xfrm>
                <a:off x="2496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Line 22"/>
              <p:cNvSpPr>
                <a:spLocks noChangeShapeType="1"/>
              </p:cNvSpPr>
              <p:nvPr/>
            </p:nvSpPr>
            <p:spPr bwMode="auto">
              <a:xfrm flipV="1">
                <a:off x="2208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Line 23"/>
              <p:cNvSpPr>
                <a:spLocks noChangeShapeType="1"/>
              </p:cNvSpPr>
              <p:nvPr/>
            </p:nvSpPr>
            <p:spPr bwMode="auto">
              <a:xfrm flipV="1">
                <a:off x="2448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Line 24"/>
              <p:cNvSpPr>
                <a:spLocks noChangeShapeType="1"/>
              </p:cNvSpPr>
              <p:nvPr/>
            </p:nvSpPr>
            <p:spPr bwMode="auto">
              <a:xfrm flipV="1">
                <a:off x="2688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Line 25"/>
              <p:cNvSpPr>
                <a:spLocks noChangeShapeType="1"/>
              </p:cNvSpPr>
              <p:nvPr/>
            </p:nvSpPr>
            <p:spPr bwMode="auto">
              <a:xfrm flipV="1">
                <a:off x="3072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Line 26"/>
              <p:cNvSpPr>
                <a:spLocks noChangeShapeType="1"/>
              </p:cNvSpPr>
              <p:nvPr/>
            </p:nvSpPr>
            <p:spPr bwMode="auto">
              <a:xfrm flipV="1">
                <a:off x="3312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5" name="Line 27"/>
              <p:cNvSpPr>
                <a:spLocks noChangeShapeType="1"/>
              </p:cNvSpPr>
              <p:nvPr/>
            </p:nvSpPr>
            <p:spPr bwMode="auto">
              <a:xfrm flipV="1">
                <a:off x="3552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Line 28"/>
              <p:cNvSpPr>
                <a:spLocks noChangeShapeType="1"/>
              </p:cNvSpPr>
              <p:nvPr/>
            </p:nvSpPr>
            <p:spPr bwMode="auto">
              <a:xfrm flipV="1">
                <a:off x="3120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Line 29"/>
              <p:cNvSpPr>
                <a:spLocks noChangeShapeType="1"/>
              </p:cNvSpPr>
              <p:nvPr/>
            </p:nvSpPr>
            <p:spPr bwMode="auto">
              <a:xfrm flipV="1">
                <a:off x="3456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1" name="Line 43"/>
              <p:cNvSpPr>
                <a:spLocks noChangeShapeType="1"/>
              </p:cNvSpPr>
              <p:nvPr/>
            </p:nvSpPr>
            <p:spPr bwMode="auto">
              <a:xfrm>
                <a:off x="2640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2" name="Line 44"/>
              <p:cNvSpPr>
                <a:spLocks noChangeShapeType="1"/>
              </p:cNvSpPr>
              <p:nvPr/>
            </p:nvSpPr>
            <p:spPr bwMode="auto">
              <a:xfrm>
                <a:off x="3024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" name="Group 109"/>
              <p:cNvGrpSpPr>
                <a:grpSpLocks/>
              </p:cNvGrpSpPr>
              <p:nvPr/>
            </p:nvGrpSpPr>
            <p:grpSpPr bwMode="auto">
              <a:xfrm>
                <a:off x="2064" y="720"/>
                <a:ext cx="1680" cy="1200"/>
                <a:chOff x="240" y="720"/>
                <a:chExt cx="1680" cy="1200"/>
              </a:xfrm>
            </p:grpSpPr>
            <p:pic>
              <p:nvPicPr>
                <p:cNvPr id="7278" name="Picture 1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79" name="Rectangle 111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1" name="Rectangle 113"/>
              <p:cNvSpPr>
                <a:spLocks noChangeArrowheads="1"/>
              </p:cNvSpPr>
              <p:nvPr/>
            </p:nvSpPr>
            <p:spPr bwMode="auto">
              <a:xfrm>
                <a:off x="2064" y="672"/>
                <a:ext cx="1680" cy="1488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Text Box 125"/>
              <p:cNvSpPr txBox="1">
                <a:spLocks noChangeArrowheads="1"/>
              </p:cNvSpPr>
              <p:nvPr/>
            </p:nvSpPr>
            <p:spPr bwMode="auto">
              <a:xfrm>
                <a:off x="2221" y="1920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0 u.e.</a:t>
                </a:r>
              </a:p>
            </p:txBody>
          </p:sp>
          <p:sp>
            <p:nvSpPr>
              <p:cNvPr id="7294" name="Text Box 126"/>
              <p:cNvSpPr txBox="1">
                <a:spLocks noChangeArrowheads="1"/>
              </p:cNvSpPr>
              <p:nvPr/>
            </p:nvSpPr>
            <p:spPr bwMode="auto">
              <a:xfrm>
                <a:off x="3072" y="1920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4 u.e.</a:t>
                </a:r>
              </a:p>
            </p:txBody>
          </p:sp>
        </p:grpSp>
        <p:sp>
          <p:nvSpPr>
            <p:cNvPr id="7322" name="Text Box 154"/>
            <p:cNvSpPr txBox="1">
              <a:spLocks noChangeArrowheads="1"/>
            </p:cNvSpPr>
            <p:nvPr/>
          </p:nvSpPr>
          <p:spPr bwMode="auto">
            <a:xfrm>
              <a:off x="3456" y="672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6</a:t>
              </a:r>
              <a:endParaRPr lang="en-US" i="1"/>
            </a:p>
          </p:txBody>
        </p:sp>
      </p:grpSp>
      <p:grpSp>
        <p:nvGrpSpPr>
          <p:cNvPr id="8" name="Group 157"/>
          <p:cNvGrpSpPr>
            <a:grpSpLocks/>
          </p:cNvGrpSpPr>
          <p:nvPr/>
        </p:nvGrpSpPr>
        <p:grpSpPr bwMode="auto">
          <a:xfrm>
            <a:off x="6172200" y="1066800"/>
            <a:ext cx="2743200" cy="2378075"/>
            <a:chOff x="3888" y="672"/>
            <a:chExt cx="1728" cy="1498"/>
          </a:xfrm>
        </p:grpSpPr>
        <p:grpSp>
          <p:nvGrpSpPr>
            <p:cNvPr id="9" name="Group 147"/>
            <p:cNvGrpSpPr>
              <a:grpSpLocks/>
            </p:cNvGrpSpPr>
            <p:nvPr/>
          </p:nvGrpSpPr>
          <p:grpSpPr bwMode="auto">
            <a:xfrm>
              <a:off x="3888" y="672"/>
              <a:ext cx="1728" cy="1498"/>
              <a:chOff x="3888" y="672"/>
              <a:chExt cx="1728" cy="1498"/>
            </a:xfrm>
          </p:grpSpPr>
          <p:sp>
            <p:nvSpPr>
              <p:cNvPr id="7201" name="Line 33"/>
              <p:cNvSpPr>
                <a:spLocks noChangeShapeType="1"/>
              </p:cNvSpPr>
              <p:nvPr/>
            </p:nvSpPr>
            <p:spPr bwMode="auto">
              <a:xfrm>
                <a:off x="4080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2" name="Line 34"/>
              <p:cNvSpPr>
                <a:spLocks noChangeShapeType="1"/>
              </p:cNvSpPr>
              <p:nvPr/>
            </p:nvSpPr>
            <p:spPr bwMode="auto">
              <a:xfrm>
                <a:off x="4320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/>
            </p:nvSpPr>
            <p:spPr bwMode="auto">
              <a:xfrm flipV="1">
                <a:off x="4032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4" name="Line 36"/>
              <p:cNvSpPr>
                <a:spLocks noChangeShapeType="1"/>
              </p:cNvSpPr>
              <p:nvPr/>
            </p:nvSpPr>
            <p:spPr bwMode="auto">
              <a:xfrm flipV="1">
                <a:off x="4272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5" name="Line 37"/>
              <p:cNvSpPr>
                <a:spLocks noChangeShapeType="1"/>
              </p:cNvSpPr>
              <p:nvPr/>
            </p:nvSpPr>
            <p:spPr bwMode="auto">
              <a:xfrm flipV="1">
                <a:off x="4512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6" name="Line 38"/>
              <p:cNvSpPr>
                <a:spLocks noChangeShapeType="1"/>
              </p:cNvSpPr>
              <p:nvPr/>
            </p:nvSpPr>
            <p:spPr bwMode="auto">
              <a:xfrm flipV="1">
                <a:off x="4896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7" name="Line 39"/>
              <p:cNvSpPr>
                <a:spLocks noChangeShapeType="1"/>
              </p:cNvSpPr>
              <p:nvPr/>
            </p:nvSpPr>
            <p:spPr bwMode="auto">
              <a:xfrm flipV="1">
                <a:off x="5184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8" name="Line 40"/>
              <p:cNvSpPr>
                <a:spLocks noChangeShapeType="1"/>
              </p:cNvSpPr>
              <p:nvPr/>
            </p:nvSpPr>
            <p:spPr bwMode="auto">
              <a:xfrm flipV="1">
                <a:off x="5376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41"/>
              <p:cNvSpPr>
                <a:spLocks noChangeShapeType="1"/>
              </p:cNvSpPr>
              <p:nvPr/>
            </p:nvSpPr>
            <p:spPr bwMode="auto">
              <a:xfrm flipV="1">
                <a:off x="4944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42"/>
              <p:cNvSpPr>
                <a:spLocks noChangeShapeType="1"/>
              </p:cNvSpPr>
              <p:nvPr/>
            </p:nvSpPr>
            <p:spPr bwMode="auto">
              <a:xfrm flipV="1">
                <a:off x="5280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3" name="Line 45"/>
              <p:cNvSpPr>
                <a:spLocks noChangeShapeType="1"/>
              </p:cNvSpPr>
              <p:nvPr/>
            </p:nvSpPr>
            <p:spPr bwMode="auto">
              <a:xfrm>
                <a:off x="446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4" name="Line 46"/>
              <p:cNvSpPr>
                <a:spLocks noChangeShapeType="1"/>
              </p:cNvSpPr>
              <p:nvPr/>
            </p:nvSpPr>
            <p:spPr bwMode="auto">
              <a:xfrm>
                <a:off x="4848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5" name="Line 47"/>
              <p:cNvSpPr>
                <a:spLocks noChangeShapeType="1"/>
              </p:cNvSpPr>
              <p:nvPr/>
            </p:nvSpPr>
            <p:spPr bwMode="auto">
              <a:xfrm>
                <a:off x="5136" y="13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Line 48"/>
              <p:cNvSpPr>
                <a:spLocks noChangeShapeType="1"/>
              </p:cNvSpPr>
              <p:nvPr/>
            </p:nvSpPr>
            <p:spPr bwMode="auto">
              <a:xfrm flipV="1">
                <a:off x="4080" y="76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Rectangle 114"/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1680" cy="1488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" name="Group 115"/>
              <p:cNvGrpSpPr>
                <a:grpSpLocks/>
              </p:cNvGrpSpPr>
              <p:nvPr/>
            </p:nvGrpSpPr>
            <p:grpSpPr bwMode="auto">
              <a:xfrm>
                <a:off x="3888" y="720"/>
                <a:ext cx="1680" cy="1200"/>
                <a:chOff x="240" y="720"/>
                <a:chExt cx="1680" cy="1200"/>
              </a:xfrm>
            </p:grpSpPr>
            <p:pic>
              <p:nvPicPr>
                <p:cNvPr id="7284" name="Picture 11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85" name="Rectangle 117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95" name="Text Box 127"/>
              <p:cNvSpPr txBox="1">
                <a:spLocks noChangeArrowheads="1"/>
              </p:cNvSpPr>
              <p:nvPr/>
            </p:nvSpPr>
            <p:spPr bwMode="auto">
              <a:xfrm>
                <a:off x="4032" y="1920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1 u.e.</a:t>
                </a:r>
              </a:p>
            </p:txBody>
          </p:sp>
          <p:sp>
            <p:nvSpPr>
              <p:cNvPr id="7296" name="Text Box 128"/>
              <p:cNvSpPr txBox="1">
                <a:spLocks noChangeArrowheads="1"/>
              </p:cNvSpPr>
              <p:nvPr/>
            </p:nvSpPr>
            <p:spPr bwMode="auto">
              <a:xfrm>
                <a:off x="4944" y="1920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3 u.e.</a:t>
                </a:r>
              </a:p>
            </p:txBody>
          </p:sp>
        </p:grpSp>
        <p:sp>
          <p:nvSpPr>
            <p:cNvPr id="7324" name="Text Box 156"/>
            <p:cNvSpPr txBox="1">
              <a:spLocks noChangeArrowheads="1"/>
            </p:cNvSpPr>
            <p:nvPr/>
          </p:nvSpPr>
          <p:spPr bwMode="auto">
            <a:xfrm>
              <a:off x="5328" y="672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7</a:t>
              </a:r>
              <a:endParaRPr lang="en-US" i="1"/>
            </a:p>
          </p:txBody>
        </p:sp>
      </p:grpSp>
      <p:grpSp>
        <p:nvGrpSpPr>
          <p:cNvPr id="11" name="Group 159"/>
          <p:cNvGrpSpPr>
            <a:grpSpLocks/>
          </p:cNvGrpSpPr>
          <p:nvPr/>
        </p:nvGrpSpPr>
        <p:grpSpPr bwMode="auto">
          <a:xfrm>
            <a:off x="304800" y="3886200"/>
            <a:ext cx="2819400" cy="2378075"/>
            <a:chOff x="192" y="2448"/>
            <a:chExt cx="1776" cy="1498"/>
          </a:xfrm>
        </p:grpSpPr>
        <p:grpSp>
          <p:nvGrpSpPr>
            <p:cNvPr id="12" name="Group 148"/>
            <p:cNvGrpSpPr>
              <a:grpSpLocks/>
            </p:cNvGrpSpPr>
            <p:nvPr/>
          </p:nvGrpSpPr>
          <p:grpSpPr bwMode="auto">
            <a:xfrm>
              <a:off x="192" y="2448"/>
              <a:ext cx="1776" cy="1498"/>
              <a:chOff x="192" y="2448"/>
              <a:chExt cx="1776" cy="1498"/>
            </a:xfrm>
          </p:grpSpPr>
          <p:grpSp>
            <p:nvGrpSpPr>
              <p:cNvPr id="13" name="Group 49"/>
              <p:cNvGrpSpPr>
                <a:grpSpLocks/>
              </p:cNvGrpSpPr>
              <p:nvPr/>
            </p:nvGrpSpPr>
            <p:grpSpPr bwMode="auto">
              <a:xfrm>
                <a:off x="288" y="2448"/>
                <a:ext cx="1680" cy="1200"/>
                <a:chOff x="240" y="720"/>
                <a:chExt cx="1680" cy="1200"/>
              </a:xfrm>
            </p:grpSpPr>
            <p:pic>
              <p:nvPicPr>
                <p:cNvPr id="7218" name="Picture 5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19" name="Rectangle 51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20" name="Line 52"/>
              <p:cNvSpPr>
                <a:spLocks noChangeShapeType="1"/>
              </p:cNvSpPr>
              <p:nvPr/>
            </p:nvSpPr>
            <p:spPr bwMode="auto">
              <a:xfrm>
                <a:off x="480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Line 53"/>
              <p:cNvSpPr>
                <a:spLocks noChangeShapeType="1"/>
              </p:cNvSpPr>
              <p:nvPr/>
            </p:nvSpPr>
            <p:spPr bwMode="auto">
              <a:xfrm>
                <a:off x="720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Line 54"/>
              <p:cNvSpPr>
                <a:spLocks noChangeShapeType="1"/>
              </p:cNvSpPr>
              <p:nvPr/>
            </p:nvSpPr>
            <p:spPr bwMode="auto">
              <a:xfrm flipV="1">
                <a:off x="432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Line 55"/>
              <p:cNvSpPr>
                <a:spLocks noChangeShapeType="1"/>
              </p:cNvSpPr>
              <p:nvPr/>
            </p:nvSpPr>
            <p:spPr bwMode="auto">
              <a:xfrm flipV="1">
                <a:off x="672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4" name="Line 56"/>
              <p:cNvSpPr>
                <a:spLocks noChangeShapeType="1"/>
              </p:cNvSpPr>
              <p:nvPr/>
            </p:nvSpPr>
            <p:spPr bwMode="auto">
              <a:xfrm flipV="1">
                <a:off x="912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5" name="Line 57"/>
              <p:cNvSpPr>
                <a:spLocks noChangeShapeType="1"/>
              </p:cNvSpPr>
              <p:nvPr/>
            </p:nvSpPr>
            <p:spPr bwMode="auto">
              <a:xfrm flipV="1">
                <a:off x="129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6" name="Line 58"/>
              <p:cNvSpPr>
                <a:spLocks noChangeShapeType="1"/>
              </p:cNvSpPr>
              <p:nvPr/>
            </p:nvSpPr>
            <p:spPr bwMode="auto">
              <a:xfrm flipV="1">
                <a:off x="1584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7" name="Line 59"/>
              <p:cNvSpPr>
                <a:spLocks noChangeShapeType="1"/>
              </p:cNvSpPr>
              <p:nvPr/>
            </p:nvSpPr>
            <p:spPr bwMode="auto">
              <a:xfrm flipV="1">
                <a:off x="177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8" name="Line 60"/>
              <p:cNvSpPr>
                <a:spLocks noChangeShapeType="1"/>
              </p:cNvSpPr>
              <p:nvPr/>
            </p:nvSpPr>
            <p:spPr bwMode="auto">
              <a:xfrm flipV="1">
                <a:off x="1392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9" name="Line 61"/>
              <p:cNvSpPr>
                <a:spLocks noChangeShapeType="1"/>
              </p:cNvSpPr>
              <p:nvPr/>
            </p:nvSpPr>
            <p:spPr bwMode="auto">
              <a:xfrm flipV="1">
                <a:off x="1680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0" name="Line 62"/>
              <p:cNvSpPr>
                <a:spLocks noChangeShapeType="1"/>
              </p:cNvSpPr>
              <p:nvPr/>
            </p:nvSpPr>
            <p:spPr bwMode="auto">
              <a:xfrm>
                <a:off x="864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Line 63"/>
              <p:cNvSpPr>
                <a:spLocks noChangeShapeType="1"/>
              </p:cNvSpPr>
              <p:nvPr/>
            </p:nvSpPr>
            <p:spPr bwMode="auto">
              <a:xfrm>
                <a:off x="1248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Line 64"/>
              <p:cNvSpPr>
                <a:spLocks noChangeShapeType="1"/>
              </p:cNvSpPr>
              <p:nvPr/>
            </p:nvSpPr>
            <p:spPr bwMode="auto">
              <a:xfrm>
                <a:off x="153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Line 65"/>
              <p:cNvSpPr>
                <a:spLocks noChangeShapeType="1"/>
              </p:cNvSpPr>
              <p:nvPr/>
            </p:nvSpPr>
            <p:spPr bwMode="auto">
              <a:xfrm flipV="1">
                <a:off x="480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Line 100"/>
              <p:cNvSpPr>
                <a:spLocks noChangeShapeType="1"/>
              </p:cNvSpPr>
              <p:nvPr/>
            </p:nvSpPr>
            <p:spPr bwMode="auto">
              <a:xfrm flipV="1">
                <a:off x="816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Line 101"/>
              <p:cNvSpPr>
                <a:spLocks noChangeShapeType="1"/>
              </p:cNvSpPr>
              <p:nvPr/>
            </p:nvSpPr>
            <p:spPr bwMode="auto">
              <a:xfrm>
                <a:off x="1728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9" name="Rectangle 121"/>
              <p:cNvSpPr>
                <a:spLocks noChangeArrowheads="1"/>
              </p:cNvSpPr>
              <p:nvPr/>
            </p:nvSpPr>
            <p:spPr bwMode="auto">
              <a:xfrm>
                <a:off x="192" y="2448"/>
                <a:ext cx="1680" cy="1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Text Box 129"/>
              <p:cNvSpPr txBox="1">
                <a:spLocks noChangeArrowheads="1"/>
              </p:cNvSpPr>
              <p:nvPr/>
            </p:nvSpPr>
            <p:spPr bwMode="auto">
              <a:xfrm>
                <a:off x="432" y="3696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2 u.e.</a:t>
                </a:r>
              </a:p>
            </p:txBody>
          </p:sp>
          <p:sp>
            <p:nvSpPr>
              <p:cNvPr id="7298" name="Text Box 130"/>
              <p:cNvSpPr txBox="1">
                <a:spLocks noChangeArrowheads="1"/>
              </p:cNvSpPr>
              <p:nvPr/>
            </p:nvSpPr>
            <p:spPr bwMode="auto">
              <a:xfrm>
                <a:off x="1296" y="3686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2 u.e.</a:t>
                </a:r>
              </a:p>
            </p:txBody>
          </p:sp>
        </p:grpSp>
        <p:sp>
          <p:nvSpPr>
            <p:cNvPr id="7326" name="Text Box 158"/>
            <p:cNvSpPr txBox="1">
              <a:spLocks noChangeArrowheads="1"/>
            </p:cNvSpPr>
            <p:nvPr/>
          </p:nvSpPr>
          <p:spPr bwMode="auto">
            <a:xfrm>
              <a:off x="1584" y="2448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8</a:t>
              </a:r>
              <a:endParaRPr lang="en-US" i="1"/>
            </a:p>
          </p:txBody>
        </p:sp>
      </p:grpSp>
      <p:grpSp>
        <p:nvGrpSpPr>
          <p:cNvPr id="14" name="Group 161"/>
          <p:cNvGrpSpPr>
            <a:grpSpLocks/>
          </p:cNvGrpSpPr>
          <p:nvPr/>
        </p:nvGrpSpPr>
        <p:grpSpPr bwMode="auto">
          <a:xfrm>
            <a:off x="3276600" y="3886200"/>
            <a:ext cx="2667000" cy="2362200"/>
            <a:chOff x="2064" y="2448"/>
            <a:chExt cx="1680" cy="1488"/>
          </a:xfrm>
        </p:grpSpPr>
        <p:grpSp>
          <p:nvGrpSpPr>
            <p:cNvPr id="15" name="Group 149"/>
            <p:cNvGrpSpPr>
              <a:grpSpLocks/>
            </p:cNvGrpSpPr>
            <p:nvPr/>
          </p:nvGrpSpPr>
          <p:grpSpPr bwMode="auto">
            <a:xfrm>
              <a:off x="2064" y="2448"/>
              <a:ext cx="1680" cy="1488"/>
              <a:chOff x="2064" y="2448"/>
              <a:chExt cx="1680" cy="1488"/>
            </a:xfrm>
          </p:grpSpPr>
          <p:grpSp>
            <p:nvGrpSpPr>
              <p:cNvPr id="16" name="Group 66"/>
              <p:cNvGrpSpPr>
                <a:grpSpLocks/>
              </p:cNvGrpSpPr>
              <p:nvPr/>
            </p:nvGrpSpPr>
            <p:grpSpPr bwMode="auto">
              <a:xfrm>
                <a:off x="2064" y="2448"/>
                <a:ext cx="1680" cy="1200"/>
                <a:chOff x="240" y="720"/>
                <a:chExt cx="1680" cy="1200"/>
              </a:xfrm>
            </p:grpSpPr>
            <p:pic>
              <p:nvPicPr>
                <p:cNvPr id="7235" name="Picture 6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36" name="Rectangle 68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37" name="Line 69"/>
              <p:cNvSpPr>
                <a:spLocks noChangeShapeType="1"/>
              </p:cNvSpPr>
              <p:nvPr/>
            </p:nvSpPr>
            <p:spPr bwMode="auto">
              <a:xfrm>
                <a:off x="2256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8" name="Line 70"/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9" name="Line 71"/>
              <p:cNvSpPr>
                <a:spLocks noChangeShapeType="1"/>
              </p:cNvSpPr>
              <p:nvPr/>
            </p:nvSpPr>
            <p:spPr bwMode="auto">
              <a:xfrm flipV="1">
                <a:off x="2208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0" name="Line 72"/>
              <p:cNvSpPr>
                <a:spLocks noChangeShapeType="1"/>
              </p:cNvSpPr>
              <p:nvPr/>
            </p:nvSpPr>
            <p:spPr bwMode="auto">
              <a:xfrm flipV="1">
                <a:off x="2448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1" name="Line 73"/>
              <p:cNvSpPr>
                <a:spLocks noChangeShapeType="1"/>
              </p:cNvSpPr>
              <p:nvPr/>
            </p:nvSpPr>
            <p:spPr bwMode="auto">
              <a:xfrm flipV="1">
                <a:off x="2688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2" name="Line 74"/>
              <p:cNvSpPr>
                <a:spLocks noChangeShapeType="1"/>
              </p:cNvSpPr>
              <p:nvPr/>
            </p:nvSpPr>
            <p:spPr bwMode="auto">
              <a:xfrm flipV="1">
                <a:off x="3072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Line 75"/>
              <p:cNvSpPr>
                <a:spLocks noChangeShapeType="1"/>
              </p:cNvSpPr>
              <p:nvPr/>
            </p:nvSpPr>
            <p:spPr bwMode="auto">
              <a:xfrm flipV="1">
                <a:off x="3360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Line 76"/>
              <p:cNvSpPr>
                <a:spLocks noChangeShapeType="1"/>
              </p:cNvSpPr>
              <p:nvPr/>
            </p:nvSpPr>
            <p:spPr bwMode="auto">
              <a:xfrm flipV="1">
                <a:off x="3552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Line 77"/>
              <p:cNvSpPr>
                <a:spLocks noChangeShapeType="1"/>
              </p:cNvSpPr>
              <p:nvPr/>
            </p:nvSpPr>
            <p:spPr bwMode="auto">
              <a:xfrm flipV="1">
                <a:off x="3072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Line 78"/>
              <p:cNvSpPr>
                <a:spLocks noChangeShapeType="1"/>
              </p:cNvSpPr>
              <p:nvPr/>
            </p:nvSpPr>
            <p:spPr bwMode="auto">
              <a:xfrm flipV="1">
                <a:off x="3456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Line 79"/>
              <p:cNvSpPr>
                <a:spLocks noChangeShapeType="1"/>
              </p:cNvSpPr>
              <p:nvPr/>
            </p:nvSpPr>
            <p:spPr bwMode="auto">
              <a:xfrm>
                <a:off x="2640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Line 80"/>
              <p:cNvSpPr>
                <a:spLocks noChangeShapeType="1"/>
              </p:cNvSpPr>
              <p:nvPr/>
            </p:nvSpPr>
            <p:spPr bwMode="auto">
              <a:xfrm>
                <a:off x="3024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9" name="Line 81"/>
              <p:cNvSpPr>
                <a:spLocks noChangeShapeType="1"/>
              </p:cNvSpPr>
              <p:nvPr/>
            </p:nvSpPr>
            <p:spPr bwMode="auto">
              <a:xfrm>
                <a:off x="3312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0" name="Line 82"/>
              <p:cNvSpPr>
                <a:spLocks noChangeShapeType="1"/>
              </p:cNvSpPr>
              <p:nvPr/>
            </p:nvSpPr>
            <p:spPr bwMode="auto">
              <a:xfrm flipV="1">
                <a:off x="2256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0" name="Rectangle 122"/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1680" cy="1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9" name="Text Box 131"/>
              <p:cNvSpPr txBox="1">
                <a:spLocks noChangeArrowheads="1"/>
              </p:cNvSpPr>
              <p:nvPr/>
            </p:nvSpPr>
            <p:spPr bwMode="auto">
              <a:xfrm>
                <a:off x="2208" y="3648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1 u.e.</a:t>
                </a:r>
              </a:p>
            </p:txBody>
          </p:sp>
          <p:sp>
            <p:nvSpPr>
              <p:cNvPr id="7300" name="Line 132"/>
              <p:cNvSpPr>
                <a:spLocks noChangeShapeType="1"/>
              </p:cNvSpPr>
              <p:nvPr/>
            </p:nvSpPr>
            <p:spPr bwMode="auto">
              <a:xfrm flipV="1">
                <a:off x="2592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" name="Line 133"/>
              <p:cNvSpPr>
                <a:spLocks noChangeShapeType="1"/>
              </p:cNvSpPr>
              <p:nvPr/>
            </p:nvSpPr>
            <p:spPr bwMode="auto">
              <a:xfrm>
                <a:off x="2304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2" name="Line 134"/>
              <p:cNvSpPr>
                <a:spLocks noChangeShapeType="1"/>
              </p:cNvSpPr>
              <p:nvPr/>
            </p:nvSpPr>
            <p:spPr bwMode="auto">
              <a:xfrm>
                <a:off x="3504" y="312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3" name="Line 135"/>
              <p:cNvSpPr>
                <a:spLocks noChangeShapeType="1"/>
              </p:cNvSpPr>
              <p:nvPr/>
            </p:nvSpPr>
            <p:spPr bwMode="auto">
              <a:xfrm>
                <a:off x="3168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4" name="Text Box 136"/>
              <p:cNvSpPr txBox="1">
                <a:spLocks noChangeArrowheads="1"/>
              </p:cNvSpPr>
              <p:nvPr/>
            </p:nvSpPr>
            <p:spPr bwMode="auto">
              <a:xfrm>
                <a:off x="3085" y="3648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1 u.e.</a:t>
                </a:r>
              </a:p>
            </p:txBody>
          </p:sp>
        </p:grpSp>
        <p:sp>
          <p:nvSpPr>
            <p:cNvPr id="7328" name="Text Box 160"/>
            <p:cNvSpPr txBox="1">
              <a:spLocks noChangeArrowheads="1"/>
            </p:cNvSpPr>
            <p:nvPr/>
          </p:nvSpPr>
          <p:spPr bwMode="auto">
            <a:xfrm>
              <a:off x="3456" y="2448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9</a:t>
              </a:r>
              <a:endParaRPr lang="en-US" i="1"/>
            </a:p>
          </p:txBody>
        </p:sp>
      </p:grpSp>
      <p:grpSp>
        <p:nvGrpSpPr>
          <p:cNvPr id="17" name="Group 163"/>
          <p:cNvGrpSpPr>
            <a:grpSpLocks/>
          </p:cNvGrpSpPr>
          <p:nvPr/>
        </p:nvGrpSpPr>
        <p:grpSpPr bwMode="auto">
          <a:xfrm>
            <a:off x="6172200" y="3886200"/>
            <a:ext cx="2825750" cy="2362200"/>
            <a:chOff x="3888" y="2448"/>
            <a:chExt cx="1780" cy="1488"/>
          </a:xfrm>
        </p:grpSpPr>
        <p:grpSp>
          <p:nvGrpSpPr>
            <p:cNvPr id="18" name="Group 150"/>
            <p:cNvGrpSpPr>
              <a:grpSpLocks/>
            </p:cNvGrpSpPr>
            <p:nvPr/>
          </p:nvGrpSpPr>
          <p:grpSpPr bwMode="auto">
            <a:xfrm>
              <a:off x="3888" y="2448"/>
              <a:ext cx="1728" cy="1488"/>
              <a:chOff x="3888" y="2448"/>
              <a:chExt cx="1728" cy="1488"/>
            </a:xfrm>
          </p:grpSpPr>
          <p:grpSp>
            <p:nvGrpSpPr>
              <p:cNvPr id="19" name="Group 83"/>
              <p:cNvGrpSpPr>
                <a:grpSpLocks/>
              </p:cNvGrpSpPr>
              <p:nvPr/>
            </p:nvGrpSpPr>
            <p:grpSpPr bwMode="auto">
              <a:xfrm>
                <a:off x="3888" y="2496"/>
                <a:ext cx="1680" cy="1200"/>
                <a:chOff x="240" y="720"/>
                <a:chExt cx="1680" cy="1200"/>
              </a:xfrm>
            </p:grpSpPr>
            <p:pic>
              <p:nvPicPr>
                <p:cNvPr id="7252" name="Picture 8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1536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53" name="Rectangle 85"/>
                <p:cNvSpPr>
                  <a:spLocks noChangeArrowheads="1"/>
                </p:cNvSpPr>
                <p:nvPr/>
              </p:nvSpPr>
              <p:spPr bwMode="auto">
                <a:xfrm>
                  <a:off x="240" y="720"/>
                  <a:ext cx="1680" cy="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54" name="Line 86"/>
              <p:cNvSpPr>
                <a:spLocks noChangeShapeType="1"/>
              </p:cNvSpPr>
              <p:nvPr/>
            </p:nvSpPr>
            <p:spPr bwMode="auto">
              <a:xfrm>
                <a:off x="4080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5" name="Line 87"/>
              <p:cNvSpPr>
                <a:spLocks noChangeShapeType="1"/>
              </p:cNvSpPr>
              <p:nvPr/>
            </p:nvSpPr>
            <p:spPr bwMode="auto">
              <a:xfrm>
                <a:off x="4320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Line 88"/>
              <p:cNvSpPr>
                <a:spLocks noChangeShapeType="1"/>
              </p:cNvSpPr>
              <p:nvPr/>
            </p:nvSpPr>
            <p:spPr bwMode="auto">
              <a:xfrm flipV="1">
                <a:off x="4032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Line 89"/>
              <p:cNvSpPr>
                <a:spLocks noChangeShapeType="1"/>
              </p:cNvSpPr>
              <p:nvPr/>
            </p:nvSpPr>
            <p:spPr bwMode="auto">
              <a:xfrm flipV="1">
                <a:off x="4272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Line 90"/>
              <p:cNvSpPr>
                <a:spLocks noChangeShapeType="1"/>
              </p:cNvSpPr>
              <p:nvPr/>
            </p:nvSpPr>
            <p:spPr bwMode="auto">
              <a:xfrm flipV="1">
                <a:off x="4512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Line 91"/>
              <p:cNvSpPr>
                <a:spLocks noChangeShapeType="1"/>
              </p:cNvSpPr>
              <p:nvPr/>
            </p:nvSpPr>
            <p:spPr bwMode="auto">
              <a:xfrm flipV="1">
                <a:off x="489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Line 92"/>
              <p:cNvSpPr>
                <a:spLocks noChangeShapeType="1"/>
              </p:cNvSpPr>
              <p:nvPr/>
            </p:nvSpPr>
            <p:spPr bwMode="auto">
              <a:xfrm flipV="1">
                <a:off x="5184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1" name="Line 93"/>
              <p:cNvSpPr>
                <a:spLocks noChangeShapeType="1"/>
              </p:cNvSpPr>
              <p:nvPr/>
            </p:nvSpPr>
            <p:spPr bwMode="auto">
              <a:xfrm flipV="1">
                <a:off x="537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2" name="Line 94"/>
              <p:cNvSpPr>
                <a:spLocks noChangeShapeType="1"/>
              </p:cNvSpPr>
              <p:nvPr/>
            </p:nvSpPr>
            <p:spPr bwMode="auto">
              <a:xfrm flipV="1">
                <a:off x="4944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3" name="Line 95"/>
              <p:cNvSpPr>
                <a:spLocks noChangeShapeType="1"/>
              </p:cNvSpPr>
              <p:nvPr/>
            </p:nvSpPr>
            <p:spPr bwMode="auto">
              <a:xfrm flipV="1">
                <a:off x="5280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4" name="Line 96"/>
              <p:cNvSpPr>
                <a:spLocks noChangeShapeType="1"/>
              </p:cNvSpPr>
              <p:nvPr/>
            </p:nvSpPr>
            <p:spPr bwMode="auto">
              <a:xfrm>
                <a:off x="4464" y="33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5" name="Line 97"/>
              <p:cNvSpPr>
                <a:spLocks noChangeShapeType="1"/>
              </p:cNvSpPr>
              <p:nvPr/>
            </p:nvSpPr>
            <p:spPr bwMode="auto">
              <a:xfrm>
                <a:off x="4848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6" name="Line 98"/>
              <p:cNvSpPr>
                <a:spLocks noChangeShapeType="1"/>
              </p:cNvSpPr>
              <p:nvPr/>
            </p:nvSpPr>
            <p:spPr bwMode="auto">
              <a:xfrm>
                <a:off x="5136" y="307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7" name="Line 99"/>
              <p:cNvSpPr>
                <a:spLocks noChangeShapeType="1"/>
              </p:cNvSpPr>
              <p:nvPr/>
            </p:nvSpPr>
            <p:spPr bwMode="auto">
              <a:xfrm flipV="1">
                <a:off x="4080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" name="Rectangle 123"/>
              <p:cNvSpPr>
                <a:spLocks noChangeArrowheads="1"/>
              </p:cNvSpPr>
              <p:nvPr/>
            </p:nvSpPr>
            <p:spPr bwMode="auto">
              <a:xfrm>
                <a:off x="3936" y="2448"/>
                <a:ext cx="1680" cy="14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5" name="Line 137"/>
              <p:cNvSpPr>
                <a:spLocks noChangeShapeType="1"/>
              </p:cNvSpPr>
              <p:nvPr/>
            </p:nvSpPr>
            <p:spPr bwMode="auto">
              <a:xfrm>
                <a:off x="4128" y="25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Line 138"/>
              <p:cNvSpPr>
                <a:spLocks noChangeShapeType="1"/>
              </p:cNvSpPr>
              <p:nvPr/>
            </p:nvSpPr>
            <p:spPr bwMode="auto">
              <a:xfrm>
                <a:off x="4992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Line 139"/>
              <p:cNvSpPr>
                <a:spLocks noChangeShapeType="1"/>
              </p:cNvSpPr>
              <p:nvPr/>
            </p:nvSpPr>
            <p:spPr bwMode="auto">
              <a:xfrm>
                <a:off x="5232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Line 140"/>
              <p:cNvSpPr>
                <a:spLocks noChangeShapeType="1"/>
              </p:cNvSpPr>
              <p:nvPr/>
            </p:nvSpPr>
            <p:spPr bwMode="auto">
              <a:xfrm flipV="1">
                <a:off x="4368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Line 141"/>
              <p:cNvSpPr>
                <a:spLocks noChangeShapeType="1"/>
              </p:cNvSpPr>
              <p:nvPr/>
            </p:nvSpPr>
            <p:spPr bwMode="auto">
              <a:xfrm>
                <a:off x="4416" y="254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Text Box 142"/>
              <p:cNvSpPr txBox="1">
                <a:spLocks noChangeArrowheads="1"/>
              </p:cNvSpPr>
              <p:nvPr/>
            </p:nvSpPr>
            <p:spPr bwMode="auto">
              <a:xfrm>
                <a:off x="4045" y="3686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0 u.e.</a:t>
                </a:r>
              </a:p>
            </p:txBody>
          </p:sp>
          <p:sp>
            <p:nvSpPr>
              <p:cNvPr id="7311" name="Text Box 143"/>
              <p:cNvSpPr txBox="1">
                <a:spLocks noChangeArrowheads="1"/>
              </p:cNvSpPr>
              <p:nvPr/>
            </p:nvSpPr>
            <p:spPr bwMode="auto">
              <a:xfrm>
                <a:off x="4957" y="3686"/>
                <a:ext cx="4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0 u.e.</a:t>
                </a:r>
              </a:p>
            </p:txBody>
          </p:sp>
        </p:grpSp>
        <p:sp>
          <p:nvSpPr>
            <p:cNvPr id="7330" name="Text Box 162"/>
            <p:cNvSpPr txBox="1">
              <a:spLocks noChangeArrowheads="1"/>
            </p:cNvSpPr>
            <p:nvPr/>
          </p:nvSpPr>
          <p:spPr bwMode="auto">
            <a:xfrm>
              <a:off x="5328" y="2448"/>
              <a:ext cx="3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d</a:t>
              </a:r>
              <a:r>
                <a:rPr lang="en-US" i="1" baseline="30000"/>
                <a:t>10</a:t>
              </a:r>
              <a:endParaRPr lang="en-US" i="1"/>
            </a:p>
          </p:txBody>
        </p:sp>
      </p:grpSp>
      <p:sp>
        <p:nvSpPr>
          <p:cNvPr id="147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Magnetic Properties</a:t>
            </a:r>
            <a:endParaRPr lang="en-US" sz="4000" u="sng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Magnetic Properties</a:t>
            </a:r>
            <a:endParaRPr lang="en-US" sz="4000" u="sng" dirty="0"/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31" y="2690813"/>
            <a:ext cx="3221037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81000" y="1390134"/>
            <a:ext cx="8359775" cy="816124"/>
            <a:chOff x="406400" y="1250434"/>
            <a:chExt cx="8359775" cy="816124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406400" y="1250950"/>
              <a:ext cx="8359775" cy="815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/>
                <a:t>The </a:t>
              </a:r>
              <a:r>
                <a:rPr lang="en-US" sz="2000" b="1" dirty="0" err="1" smtClean="0"/>
                <a:t>Spectrochemical</a:t>
              </a:r>
              <a:r>
                <a:rPr lang="en-US" sz="2000" b="1" dirty="0" smtClean="0"/>
                <a:t> Series</a:t>
              </a:r>
            </a:p>
            <a:p>
              <a:pPr algn="ctr">
                <a:spcBef>
                  <a:spcPct val="50000"/>
                </a:spcBef>
              </a:pPr>
              <a:r>
                <a:rPr lang="en-US" sz="1800" dirty="0" smtClean="0"/>
                <a:t>CO</a:t>
              </a:r>
              <a:r>
                <a:rPr lang="en-US" sz="1800" dirty="0"/>
                <a:t>, CN</a:t>
              </a:r>
              <a:r>
                <a:rPr lang="en-US" sz="1800" baseline="30000" dirty="0"/>
                <a:t>-</a:t>
              </a:r>
              <a:r>
                <a:rPr lang="en-US" sz="1800" dirty="0"/>
                <a:t> &gt; </a:t>
              </a:r>
              <a:r>
                <a:rPr lang="en-US" sz="1800" dirty="0" err="1"/>
                <a:t>phen</a:t>
              </a:r>
              <a:r>
                <a:rPr lang="en-US" sz="1800" dirty="0"/>
                <a:t> &gt; NO</a:t>
              </a:r>
              <a:r>
                <a:rPr lang="en-US" sz="1800" baseline="-25000" dirty="0"/>
                <a:t>2</a:t>
              </a:r>
              <a:r>
                <a:rPr lang="en-US" sz="1800" baseline="30000" dirty="0"/>
                <a:t>-</a:t>
              </a:r>
              <a:r>
                <a:rPr lang="en-US" sz="1800" dirty="0"/>
                <a:t> &gt; en &gt; NH</a:t>
              </a:r>
              <a:r>
                <a:rPr lang="en-US" sz="1800" baseline="-25000" dirty="0"/>
                <a:t>3</a:t>
              </a:r>
              <a:r>
                <a:rPr lang="en-US" sz="1800" dirty="0"/>
                <a:t> &gt; NCS</a:t>
              </a:r>
              <a:r>
                <a:rPr lang="en-US" sz="1800" baseline="30000" dirty="0"/>
                <a:t>-</a:t>
              </a:r>
              <a:r>
                <a:rPr lang="en-US" sz="1800" dirty="0"/>
                <a:t> &gt; H</a:t>
              </a:r>
              <a:r>
                <a:rPr lang="en-US" sz="1800" baseline="-25000" dirty="0"/>
                <a:t>2</a:t>
              </a:r>
              <a:r>
                <a:rPr lang="en-US" sz="1800" dirty="0"/>
                <a:t>O &gt; F</a:t>
              </a:r>
              <a:r>
                <a:rPr lang="en-US" sz="1800" baseline="30000" dirty="0"/>
                <a:t>-</a:t>
              </a:r>
              <a:r>
                <a:rPr lang="en-US" sz="1800" dirty="0"/>
                <a:t> &gt; RCO</a:t>
              </a:r>
              <a:r>
                <a:rPr lang="en-US" sz="1800" baseline="-25000" dirty="0"/>
                <a:t>2</a:t>
              </a:r>
              <a:r>
                <a:rPr lang="en-US" sz="1800" baseline="30000" dirty="0"/>
                <a:t>-</a:t>
              </a:r>
              <a:r>
                <a:rPr lang="en-US" sz="1800" dirty="0"/>
                <a:t> &gt; OH</a:t>
              </a:r>
              <a:r>
                <a:rPr lang="en-US" sz="1800" baseline="-25000" dirty="0"/>
                <a:t>-</a:t>
              </a:r>
              <a:r>
                <a:rPr lang="en-US" sz="1800" dirty="0"/>
                <a:t> &gt; </a:t>
              </a:r>
              <a:r>
                <a:rPr lang="en-US" sz="1800" dirty="0" err="1"/>
                <a:t>Cl</a:t>
              </a:r>
              <a:r>
                <a:rPr lang="en-US" sz="1800" baseline="30000" dirty="0"/>
                <a:t>-</a:t>
              </a:r>
              <a:r>
                <a:rPr lang="en-US" sz="1800" dirty="0"/>
                <a:t> &gt; Br</a:t>
              </a:r>
              <a:r>
                <a:rPr lang="en-US" sz="1800" baseline="30000" dirty="0"/>
                <a:t>-</a:t>
              </a:r>
              <a:r>
                <a:rPr lang="en-US" sz="1800" dirty="0"/>
                <a:t> &gt; I</a:t>
              </a:r>
              <a:r>
                <a:rPr lang="en-US" sz="1800" baseline="30000" dirty="0"/>
                <a:t>-</a:t>
              </a:r>
              <a:endParaRPr lang="en-US"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0405" y="1250434"/>
              <a:ext cx="14137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Larger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191936" y="1250434"/>
              <a:ext cx="15664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Smaller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924275" y="3472934"/>
            <a:ext cx="882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High Spin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2575" y="3485634"/>
            <a:ext cx="882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Low Spin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5350" y="5357813"/>
            <a:ext cx="26441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Diamagnetic</a:t>
            </a:r>
            <a:r>
              <a:rPr lang="en-US" sz="2000" dirty="0" smtClean="0"/>
              <a:t>- </a:t>
            </a:r>
          </a:p>
          <a:p>
            <a:r>
              <a:rPr lang="en-US" sz="2000" dirty="0" smtClean="0"/>
              <a:t>       all electrons paired.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85950" y="5357813"/>
            <a:ext cx="2613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Paramagnetic</a:t>
            </a:r>
            <a:r>
              <a:rPr lang="en-US" sz="2000" dirty="0" smtClean="0"/>
              <a:t>- </a:t>
            </a:r>
          </a:p>
          <a:p>
            <a:r>
              <a:rPr lang="en-US" sz="2000" dirty="0" smtClean="0"/>
              <a:t>       unpaired electrons.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479550" y="3048000"/>
            <a:ext cx="502285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Pure </a:t>
            </a:r>
            <a:r>
              <a:rPr lang="en-US" sz="2000" b="1" dirty="0" smtClean="0">
                <a:latin typeface="Symbol" pitchFamily="18" charset="2"/>
              </a:rPr>
              <a:t>s</a:t>
            </a:r>
            <a:r>
              <a:rPr lang="en-US" sz="2000" b="1" dirty="0" smtClean="0"/>
              <a:t> donating </a:t>
            </a:r>
            <a:r>
              <a:rPr lang="en-US" sz="2000" b="1" dirty="0" err="1" smtClean="0"/>
              <a:t>ligands</a:t>
            </a:r>
            <a:r>
              <a:rPr lang="en-US" sz="2000" b="1" dirty="0"/>
              <a:t>:  </a:t>
            </a:r>
          </a:p>
          <a:p>
            <a:pPr marL="228600">
              <a:spcBef>
                <a:spcPts val="6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</a:t>
            </a:r>
            <a:r>
              <a:rPr lang="en-US" sz="2000" dirty="0" smtClean="0">
                <a:latin typeface="Symbol" pitchFamily="18" charset="2"/>
              </a:rPr>
              <a:t>:</a:t>
            </a:r>
            <a:r>
              <a:rPr lang="en-US" sz="2000" dirty="0" smtClean="0"/>
              <a:t> </a:t>
            </a:r>
            <a:r>
              <a:rPr lang="en-US" sz="2000" dirty="0"/>
              <a:t>en &gt; NH</a:t>
            </a:r>
            <a:r>
              <a:rPr lang="en-US" sz="2000" baseline="-25000" dirty="0"/>
              <a:t>3 </a:t>
            </a:r>
            <a:endParaRPr lang="en-US" sz="2000" dirty="0" smtClean="0"/>
          </a:p>
          <a:p>
            <a:pPr>
              <a:spcBef>
                <a:spcPts val="600"/>
              </a:spcBef>
              <a:buFont typeface="Symbol" pitchFamily="18" charset="2"/>
              <a:buChar char="p"/>
            </a:pPr>
            <a:endParaRPr lang="en-US" sz="600" b="1" dirty="0" smtClean="0"/>
          </a:p>
          <a:p>
            <a:pPr>
              <a:spcBef>
                <a:spcPts val="600"/>
              </a:spcBef>
              <a:buFont typeface="Symbol" pitchFamily="18" charset="2"/>
              <a:buChar char="p"/>
            </a:pPr>
            <a:r>
              <a:rPr lang="en-US" sz="2000" b="1" dirty="0" smtClean="0"/>
              <a:t> donating </a:t>
            </a:r>
            <a:r>
              <a:rPr lang="en-US" sz="2000" b="1" dirty="0" err="1" smtClean="0"/>
              <a:t>ligands</a:t>
            </a:r>
            <a:r>
              <a:rPr lang="en-US" sz="2000" b="1" dirty="0" smtClean="0"/>
              <a:t>:</a:t>
            </a:r>
          </a:p>
          <a:p>
            <a:pPr marL="228600">
              <a:spcBef>
                <a:spcPts val="6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 </a:t>
            </a:r>
            <a:r>
              <a:rPr lang="en-US" sz="2000" dirty="0" smtClean="0"/>
              <a:t>: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&gt; F &gt; RCO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&gt; OH &gt; </a:t>
            </a:r>
            <a:r>
              <a:rPr lang="en-US" sz="2000" dirty="0" err="1" smtClean="0"/>
              <a:t>Cl</a:t>
            </a:r>
            <a:r>
              <a:rPr lang="en-US" sz="2000" dirty="0" smtClean="0"/>
              <a:t> &gt; Br &gt; I</a:t>
            </a:r>
          </a:p>
          <a:p>
            <a:pPr>
              <a:spcBef>
                <a:spcPts val="600"/>
              </a:spcBef>
            </a:pPr>
            <a:endParaRPr lang="en-US" sz="600" dirty="0" smtClean="0"/>
          </a:p>
          <a:p>
            <a:pPr>
              <a:spcBef>
                <a:spcPts val="600"/>
              </a:spcBef>
              <a:buFont typeface="Symbol" pitchFamily="18" charset="2"/>
              <a:buChar char="p"/>
            </a:pPr>
            <a:r>
              <a:rPr lang="en-US" sz="2000" b="1" dirty="0" smtClean="0"/>
              <a:t> accepting </a:t>
            </a:r>
            <a:r>
              <a:rPr lang="en-US" sz="2000" b="1" dirty="0" err="1" smtClean="0"/>
              <a:t>ligands</a:t>
            </a:r>
            <a:r>
              <a:rPr lang="en-US" sz="2000" b="1" dirty="0" smtClean="0"/>
              <a:t>:</a:t>
            </a:r>
          </a:p>
          <a:p>
            <a:pPr marL="228600">
              <a:spcBef>
                <a:spcPts val="600"/>
              </a:spcBef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>
                <a:latin typeface="Symbol" pitchFamily="18" charset="2"/>
              </a:rPr>
              <a:t>o </a:t>
            </a:r>
            <a:r>
              <a:rPr lang="en-US" sz="2000" dirty="0" smtClean="0"/>
              <a:t>: CO, CN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, &gt; </a:t>
            </a:r>
            <a:r>
              <a:rPr lang="en-US" sz="2000" dirty="0" err="1" smtClean="0"/>
              <a:t>phenanthroline</a:t>
            </a:r>
            <a:r>
              <a:rPr lang="en-US" sz="2000" dirty="0" smtClean="0"/>
              <a:t> &gt; NO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&gt; NCS</a:t>
            </a:r>
            <a:r>
              <a:rPr lang="en-US" sz="2000" baseline="30000" dirty="0" smtClean="0"/>
              <a:t>-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err="1" smtClean="0"/>
              <a:t>Ligand</a:t>
            </a:r>
            <a:r>
              <a:rPr lang="en-US" sz="4000" u="sng" dirty="0" smtClean="0"/>
              <a:t> Field Strength</a:t>
            </a:r>
            <a:endParaRPr lang="en-US" sz="4000" u="sng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0219" y="1058050"/>
            <a:ext cx="1305262" cy="170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6674" y="1475811"/>
            <a:ext cx="1426548" cy="84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870200" y="1715056"/>
            <a:ext cx="61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5100" y="1628614"/>
            <a:ext cx="59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o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4502" y="2383174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84701" y="1918433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2g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4701" y="1325481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7202" y="863601"/>
            <a:ext cx="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81000" y="5880043"/>
            <a:ext cx="8359775" cy="816124"/>
            <a:chOff x="406400" y="1250434"/>
            <a:chExt cx="8359775" cy="816124"/>
          </a:xfrm>
        </p:grpSpPr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06400" y="1250950"/>
              <a:ext cx="8359775" cy="815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/>
                <a:t>The </a:t>
              </a:r>
              <a:r>
                <a:rPr lang="en-US" sz="2000" b="1" dirty="0" err="1" smtClean="0"/>
                <a:t>Spectrochemical</a:t>
              </a:r>
              <a:r>
                <a:rPr lang="en-US" sz="2000" b="1" dirty="0" smtClean="0"/>
                <a:t> Series</a:t>
              </a:r>
            </a:p>
            <a:p>
              <a:pPr algn="ctr">
                <a:spcBef>
                  <a:spcPct val="50000"/>
                </a:spcBef>
              </a:pPr>
              <a:r>
                <a:rPr lang="en-US" sz="1800" dirty="0" smtClean="0"/>
                <a:t>CO</a:t>
              </a:r>
              <a:r>
                <a:rPr lang="en-US" sz="1800" dirty="0"/>
                <a:t>, CN</a:t>
              </a:r>
              <a:r>
                <a:rPr lang="en-US" sz="1800" baseline="30000" dirty="0"/>
                <a:t>-</a:t>
              </a:r>
              <a:r>
                <a:rPr lang="en-US" sz="1800" dirty="0"/>
                <a:t> &gt; </a:t>
              </a:r>
              <a:r>
                <a:rPr lang="en-US" sz="1800" dirty="0" err="1"/>
                <a:t>phen</a:t>
              </a:r>
              <a:r>
                <a:rPr lang="en-US" sz="1800" dirty="0"/>
                <a:t> &gt; NO</a:t>
              </a:r>
              <a:r>
                <a:rPr lang="en-US" sz="1800" baseline="-25000" dirty="0"/>
                <a:t>2</a:t>
              </a:r>
              <a:r>
                <a:rPr lang="en-US" sz="1800" baseline="30000" dirty="0"/>
                <a:t>-</a:t>
              </a:r>
              <a:r>
                <a:rPr lang="en-US" sz="1800" dirty="0"/>
                <a:t> &gt; en &gt; NH</a:t>
              </a:r>
              <a:r>
                <a:rPr lang="en-US" sz="1800" baseline="-25000" dirty="0"/>
                <a:t>3</a:t>
              </a:r>
              <a:r>
                <a:rPr lang="en-US" sz="1800" dirty="0"/>
                <a:t> &gt; NCS</a:t>
              </a:r>
              <a:r>
                <a:rPr lang="en-US" sz="1800" baseline="30000" dirty="0"/>
                <a:t>-</a:t>
              </a:r>
              <a:r>
                <a:rPr lang="en-US" sz="1800" dirty="0"/>
                <a:t> &gt; H</a:t>
              </a:r>
              <a:r>
                <a:rPr lang="en-US" sz="1800" baseline="-25000" dirty="0"/>
                <a:t>2</a:t>
              </a:r>
              <a:r>
                <a:rPr lang="en-US" sz="1800" dirty="0"/>
                <a:t>O &gt; F</a:t>
              </a:r>
              <a:r>
                <a:rPr lang="en-US" sz="1800" baseline="30000" dirty="0"/>
                <a:t>-</a:t>
              </a:r>
              <a:r>
                <a:rPr lang="en-US" sz="1800" dirty="0"/>
                <a:t> &gt; RCO</a:t>
              </a:r>
              <a:r>
                <a:rPr lang="en-US" sz="1800" baseline="-25000" dirty="0"/>
                <a:t>2</a:t>
              </a:r>
              <a:r>
                <a:rPr lang="en-US" sz="1800" baseline="30000" dirty="0"/>
                <a:t>-</a:t>
              </a:r>
              <a:r>
                <a:rPr lang="en-US" sz="1800" dirty="0"/>
                <a:t> &gt; OH</a:t>
              </a:r>
              <a:r>
                <a:rPr lang="en-US" sz="1800" baseline="-25000" dirty="0"/>
                <a:t>-</a:t>
              </a:r>
              <a:r>
                <a:rPr lang="en-US" sz="1800" dirty="0"/>
                <a:t> &gt; </a:t>
              </a:r>
              <a:r>
                <a:rPr lang="en-US" sz="1800" dirty="0" err="1"/>
                <a:t>Cl</a:t>
              </a:r>
              <a:r>
                <a:rPr lang="en-US" sz="1800" baseline="30000" dirty="0"/>
                <a:t>-</a:t>
              </a:r>
              <a:r>
                <a:rPr lang="en-US" sz="1800" dirty="0"/>
                <a:t> &gt; Br</a:t>
              </a:r>
              <a:r>
                <a:rPr lang="en-US" sz="1800" baseline="30000" dirty="0"/>
                <a:t>-</a:t>
              </a:r>
              <a:r>
                <a:rPr lang="en-US" sz="1800" dirty="0"/>
                <a:t> &gt; I</a:t>
              </a:r>
              <a:r>
                <a:rPr lang="en-US" sz="1800" baseline="30000" dirty="0"/>
                <a:t>-</a:t>
              </a:r>
              <a:endParaRPr lang="en-US" sz="18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0405" y="1250434"/>
              <a:ext cx="14137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Larger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91936" y="1250434"/>
              <a:ext cx="15664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Smaller</a:t>
              </a:r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 D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Symbol" pitchFamily="18" charset="2"/>
                </a:rPr>
                <a:t>o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996546" y="1368115"/>
            <a:ext cx="3766457" cy="35992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Octahedral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err="1" smtClean="0"/>
              <a:t>Ligand</a:t>
            </a:r>
            <a:r>
              <a:rPr lang="en-US" sz="3200" dirty="0" smtClean="0"/>
              <a:t> Field Strength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Square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Planar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/>
              <a:t> </a:t>
            </a:r>
            <a:r>
              <a:rPr lang="en-US" sz="3200" dirty="0" smtClean="0"/>
              <a:t>bonding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Tetrahedral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Organo</a:t>
            </a:r>
            <a:r>
              <a:rPr lang="en-US" sz="3200" dirty="0" err="1" smtClean="0"/>
              <a:t>metallics</a:t>
            </a:r>
            <a:r>
              <a:rPr lang="en-US" sz="3200" dirty="0" smtClean="0"/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144" y="4441368"/>
            <a:ext cx="3135085" cy="94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0371" y="1371600"/>
            <a:ext cx="4746172" cy="3058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96342" y="4963886"/>
            <a:ext cx="5377544" cy="4354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895" y="1727254"/>
            <a:ext cx="665993" cy="5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0/0d/Great_Wave_off_Kanagawa2.jpg/800px-Great_Wave_off_Kanagaw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7" y="1183762"/>
            <a:ext cx="3207538" cy="2193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67400" y="2430093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Prussian blue</a:t>
            </a:r>
          </a:p>
        </p:txBody>
      </p:sp>
      <p:pic>
        <p:nvPicPr>
          <p:cNvPr id="8" name="Picture 2" descr="http://www.heyltex.com/image/radiogardas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85850"/>
            <a:ext cx="37528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2876490"/>
            <a:ext cx="2549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Iron-</a:t>
            </a:r>
            <a:r>
              <a:rPr lang="en-US" sz="2000" dirty="0" err="1"/>
              <a:t>hexacyanoferrate</a:t>
            </a:r>
            <a:r>
              <a:rPr lang="en-US" sz="2000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Metal Coordination Complexes</a:t>
            </a:r>
            <a:endParaRPr lang="en-US" sz="4000" u="sng" dirty="0"/>
          </a:p>
        </p:txBody>
      </p:sp>
      <p:sp>
        <p:nvSpPr>
          <p:cNvPr id="4" name="Rectangle 3"/>
          <p:cNvSpPr/>
          <p:nvPr/>
        </p:nvSpPr>
        <p:spPr>
          <a:xfrm>
            <a:off x="457200" y="3505200"/>
            <a:ext cx="4005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The </a:t>
            </a:r>
            <a:r>
              <a:rPr lang="en-US" sz="2400" i="1" dirty="0"/>
              <a:t>Great Wave off Kanagawa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84" y="3535394"/>
            <a:ext cx="3232016" cy="258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09732" y="5562600"/>
            <a:ext cx="1671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i="1" dirty="0" smtClean="0"/>
              <a:t>Starry Night</a:t>
            </a:r>
            <a:endParaRPr lang="en-US" sz="2400" i="1" dirty="0"/>
          </a:p>
        </p:txBody>
      </p:sp>
      <p:sp>
        <p:nvSpPr>
          <p:cNvPr id="2" name="Rectangle 1"/>
          <p:cNvSpPr/>
          <p:nvPr/>
        </p:nvSpPr>
        <p:spPr>
          <a:xfrm>
            <a:off x="457200" y="6320135"/>
            <a:ext cx="8196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Structure of coordination complexes not understood until 1907.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308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6" name="Picture 8" descr="http://www.andrew.cmu.edu/course/09-105/GIF97_3/Hb.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3806825"/>
            <a:ext cx="4400550" cy="33004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Square Planar</a:t>
            </a:r>
            <a:endParaRPr lang="en-US" sz="4000" u="sng" dirty="0"/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6476588" y="1289202"/>
          <a:ext cx="1486312" cy="1545371"/>
        </p:xfrm>
        <a:graphic>
          <a:graphicData uri="http://schemas.openxmlformats.org/presentationml/2006/ole">
            <p:oleObj spid="_x0000_s124936" name="CS ChemDraw Drawing" r:id="rId4" imgW="479756" imgH="499230" progId="ChemDraw.Document.6.0">
              <p:embed/>
            </p:oleObj>
          </a:graphicData>
        </a:graphic>
      </p:graphicFrame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457" y="4587142"/>
            <a:ext cx="3582621" cy="188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6" descr="http://chemwiki.ucdavis.edu/@api/deki/files/18698/aa9685381c439000a90524b57c79c28c.jpg?revision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75" y="2834899"/>
            <a:ext cx="2384425" cy="1365626"/>
          </a:xfrm>
          <a:prstGeom prst="rect">
            <a:avLst/>
          </a:prstGeom>
          <a:noFill/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4403" y="2876006"/>
            <a:ext cx="1697094" cy="155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Picture 11" descr="https://encrypted-tbn0.gstatic.com/images?q=tbn:ANd9GcQvNasCZa9lQOY_IneEzuHYWhV9KOd4N6rEAQAvViQ5jyBA-qA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5850" y="1079500"/>
            <a:ext cx="1712214" cy="13589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386898"/>
            <a:ext cx="4368800" cy="348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Square Planar MOs</a:t>
            </a:r>
            <a:endParaRPr lang="en-US" sz="4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397171" y="3046510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of 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6574" y="250626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4h</a:t>
            </a:r>
            <a:endParaRPr lang="en-US" sz="2800" dirty="0" smtClean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7608104" y="1225703"/>
          <a:ext cx="1222744" cy="1271330"/>
        </p:xfrm>
        <a:graphic>
          <a:graphicData uri="http://schemas.openxmlformats.org/presentationml/2006/ole">
            <p:oleObj spid="_x0000_s191500" name="CS ChemDraw Drawing" r:id="rId4" imgW="479756" imgH="499230" progId="ChemDraw.Document.6.0">
              <p:embed/>
            </p:oleObj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260088" y="4673904"/>
          <a:ext cx="1594111" cy="1164630"/>
        </p:xfrm>
        <a:graphic>
          <a:graphicData uri="http://schemas.openxmlformats.org/presentationml/2006/ole">
            <p:oleObj spid="_x0000_s191501" name="CS ChemDraw Drawing" r:id="rId5" imgW="824400" imgH="722520" progId="ChemDraw.Document.6.0">
              <p:embed/>
            </p:oleObj>
          </a:graphicData>
        </a:graphic>
      </p:graphicFrame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5531" y="1920657"/>
            <a:ext cx="704693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Use </a:t>
            </a:r>
            <a:r>
              <a:rPr lang="en-US" sz="2000" dirty="0"/>
              <a:t>a local coordinate system on each </a:t>
            </a:r>
            <a:r>
              <a:rPr lang="en-US" sz="2000" dirty="0" err="1"/>
              <a:t>ligand</a:t>
            </a:r>
            <a:r>
              <a:rPr lang="en-US" sz="2000" dirty="0"/>
              <a:t> </a:t>
            </a:r>
            <a:r>
              <a:rPr lang="en-US" sz="2000" dirty="0" smtClean="0"/>
              <a:t>with:</a:t>
            </a:r>
          </a:p>
          <a:p>
            <a:pPr marL="225425">
              <a:spcBef>
                <a:spcPct val="50000"/>
              </a:spcBef>
            </a:pPr>
            <a:r>
              <a:rPr lang="en-US" sz="2000" dirty="0" smtClean="0"/>
              <a:t>y </a:t>
            </a:r>
            <a:r>
              <a:rPr lang="en-US" sz="2000" dirty="0"/>
              <a:t>pointing in towards the metal. </a:t>
            </a:r>
            <a:r>
              <a:rPr lang="en-US" sz="2000" dirty="0" smtClean="0"/>
              <a:t>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y</a:t>
            </a:r>
            <a:r>
              <a:rPr lang="en-US" sz="2000" dirty="0" smtClean="0"/>
              <a:t> = </a:t>
            </a:r>
            <a:r>
              <a:rPr lang="en-US" sz="2000" dirty="0">
                <a:latin typeface="Symbol" pitchFamily="18" charset="2"/>
              </a:rPr>
              <a:t>s</a:t>
            </a:r>
            <a:r>
              <a:rPr lang="en-US" sz="2000" dirty="0"/>
              <a:t> </a:t>
            </a:r>
            <a:r>
              <a:rPr lang="en-US" sz="2000" dirty="0" smtClean="0"/>
              <a:t>bonding)</a:t>
            </a:r>
            <a:endParaRPr lang="en-US" sz="2000" dirty="0"/>
          </a:p>
          <a:p>
            <a:pPr marL="225425">
              <a:spcBef>
                <a:spcPct val="50000"/>
              </a:spcBef>
            </a:pPr>
            <a:r>
              <a:rPr lang="en-US" sz="2000" dirty="0"/>
              <a:t>z being perpendicular to the molecular plane. </a:t>
            </a:r>
            <a:r>
              <a:rPr lang="en-US" sz="2000" dirty="0" smtClean="0"/>
              <a:t>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z</a:t>
            </a:r>
            <a:r>
              <a:rPr lang="en-US" sz="2000" dirty="0" smtClean="0"/>
              <a:t> = </a:t>
            </a: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baseline="-25000" dirty="0" smtClean="0">
                <a:latin typeface="Symbol" pitchFamily="18" charset="2"/>
              </a:rPr>
              <a:t>^</a:t>
            </a:r>
            <a:r>
              <a:rPr lang="en-US" sz="2000" dirty="0" smtClean="0"/>
              <a:t> bonding)</a:t>
            </a:r>
            <a:endParaRPr lang="en-US" sz="2000" dirty="0"/>
          </a:p>
          <a:p>
            <a:pPr marL="225425">
              <a:spcBef>
                <a:spcPct val="50000"/>
              </a:spcBef>
            </a:pPr>
            <a:r>
              <a:rPr lang="en-US" sz="2000" dirty="0"/>
              <a:t>x lying in the molecular plane. </a:t>
            </a:r>
            <a:r>
              <a:rPr lang="en-US" sz="2000" dirty="0" smtClean="0"/>
              <a:t>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=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-25000" dirty="0" smtClean="0"/>
              <a:t>||</a:t>
            </a:r>
            <a:r>
              <a:rPr lang="en-US" sz="2000" dirty="0" smtClean="0"/>
              <a:t> bonding)</a:t>
            </a:r>
            <a:endParaRPr lang="en-US" sz="2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6741" y="899374"/>
            <a:ext cx="8229600" cy="120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basis function (</a:t>
            </a:r>
            <a:r>
              <a:rPr lang="en-US" sz="2400" dirty="0" smtClean="0"/>
              <a:t>p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of 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9499" y="4957763"/>
            <a:ext cx="2122169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592452" y="4476234"/>
            <a:ext cx="1606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orbitals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70552" y="3980934"/>
            <a:ext cx="1697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orbitals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x,z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Square Planar MOs</a:t>
            </a:r>
            <a:endParaRPr lang="en-US" sz="4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397171" y="3046510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of 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6574" y="250626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4h</a:t>
            </a:r>
            <a:endParaRPr lang="en-US" sz="2800" dirty="0" smtClean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7608104" y="1225703"/>
          <a:ext cx="1222744" cy="1271330"/>
        </p:xfrm>
        <a:graphic>
          <a:graphicData uri="http://schemas.openxmlformats.org/presentationml/2006/ole">
            <p:oleObj spid="_x0000_s192519" name="CS ChemDraw Drawing" r:id="rId3" imgW="479756" imgH="499230" progId="ChemDraw.Document.6.0">
              <p:embed/>
            </p:oleObj>
          </a:graphicData>
        </a:graphic>
      </p:graphicFrame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31" y="4919663"/>
            <a:ext cx="2122169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24284" y="4438134"/>
            <a:ext cx="1606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orbitals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86741" y="899373"/>
            <a:ext cx="8229600" cy="24788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basis function (</a:t>
            </a:r>
            <a:r>
              <a:rPr lang="en-US" sz="2400" dirty="0" smtClean="0"/>
              <a:t>p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of 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operations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stays the same = +1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the basis is reversed = -1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-if it is a more complicated change = 0 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988" y="4752975"/>
            <a:ext cx="5534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60"/>
          <p:cNvSpPr txBox="1">
            <a:spLocks noChangeArrowheads="1"/>
          </p:cNvSpPr>
          <p:nvPr/>
        </p:nvSpPr>
        <p:spPr bwMode="auto">
          <a:xfrm>
            <a:off x="4400550" y="5807730"/>
            <a:ext cx="3293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baseline="-25000" dirty="0" smtClean="0">
                <a:latin typeface="Symbol" pitchFamily="18" charset="2"/>
              </a:rPr>
              <a:t>s</a:t>
            </a:r>
            <a:r>
              <a:rPr lang="en-US" sz="2400" baseline="-25000" dirty="0" smtClean="0"/>
              <a:t>(</a:t>
            </a:r>
            <a:r>
              <a:rPr lang="en-US" sz="2400" baseline="-25000" dirty="0" err="1" smtClean="0"/>
              <a:t>py</a:t>
            </a:r>
            <a:r>
              <a:rPr lang="en-US" sz="2400" baseline="-25000" dirty="0" smtClean="0"/>
              <a:t>)</a:t>
            </a:r>
            <a:r>
              <a:rPr lang="en-US" sz="2400" dirty="0" smtClean="0"/>
              <a:t>:  A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86554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06778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47492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97732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79123" y="5205046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29363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63116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37546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806469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240222" y="5193323"/>
            <a:ext cx="339969" cy="52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Square Planar MOs</a:t>
            </a:r>
            <a:endParaRPr lang="en-US" sz="4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397171" y="3046510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of 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6574" y="250626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4h</a:t>
            </a:r>
            <a:endParaRPr lang="en-US" sz="2800" dirty="0" smtClean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7608104" y="1225703"/>
          <a:ext cx="1222744" cy="1271330"/>
        </p:xfrm>
        <a:graphic>
          <a:graphicData uri="http://schemas.openxmlformats.org/presentationml/2006/ole">
            <p:oleObj spid="_x0000_s193543" name="CS ChemDraw Drawing" r:id="rId3" imgW="479756" imgH="499230" progId="ChemDraw.Document.6.0">
              <p:embed/>
            </p:oleObj>
          </a:graphicData>
        </a:graphic>
      </p:graphicFrame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31" y="4919663"/>
            <a:ext cx="2122169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24284" y="4438134"/>
            <a:ext cx="1606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orbitals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86741" y="899373"/>
            <a:ext cx="8229600" cy="40282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 point group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basis function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orbitals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operations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smtClean="0"/>
              <a:t>Generate a reducible representation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smtClean="0"/>
              <a:t>Reduce to irreducible representation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 smtClean="0"/>
              <a:t>Combine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by their symmetry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dirty="0" smtClean="0"/>
          </a:p>
        </p:txBody>
      </p:sp>
      <p:sp>
        <p:nvSpPr>
          <p:cNvPr id="19" name="Text Box 60"/>
          <p:cNvSpPr txBox="1">
            <a:spLocks noChangeArrowheads="1"/>
          </p:cNvSpPr>
          <p:nvPr/>
        </p:nvSpPr>
        <p:spPr bwMode="auto">
          <a:xfrm>
            <a:off x="4400550" y="5807730"/>
            <a:ext cx="3293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baseline="-25000" dirty="0" smtClean="0">
                <a:latin typeface="Symbol" pitchFamily="18" charset="2"/>
              </a:rPr>
              <a:t>s</a:t>
            </a:r>
            <a:r>
              <a:rPr lang="en-US" sz="2400" baseline="-25000" dirty="0" smtClean="0"/>
              <a:t>(</a:t>
            </a:r>
            <a:r>
              <a:rPr lang="en-US" sz="2400" baseline="-25000" dirty="0" err="1" smtClean="0"/>
              <a:t>py</a:t>
            </a:r>
            <a:r>
              <a:rPr lang="en-US" sz="2400" baseline="-25000" dirty="0" smtClean="0"/>
              <a:t>)</a:t>
            </a:r>
            <a:r>
              <a:rPr lang="en-US" sz="2400" dirty="0" smtClean="0"/>
              <a:t>:  A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B</a:t>
            </a:r>
            <a:r>
              <a:rPr lang="en-US" sz="2400" baseline="-25000" dirty="0" smtClean="0"/>
              <a:t>1g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u</a:t>
            </a:r>
            <a:endParaRPr lang="en-US" sz="2400" dirty="0"/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3550" y="3771899"/>
            <a:ext cx="3257550" cy="206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737" y="1373064"/>
            <a:ext cx="6648815" cy="455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/>
              <a:t>Square Planar MOs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6741" y="899373"/>
            <a:ext cx="8229600" cy="671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sz="2400" dirty="0" smtClean="0"/>
              <a:t>Irreducible reps for M </a:t>
            </a:r>
            <a:r>
              <a:rPr lang="en-US" sz="2400" dirty="0" err="1" smtClean="0"/>
              <a:t>orbitals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6900314" y="3161079"/>
            <a:ext cx="365287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71358" y="2796687"/>
            <a:ext cx="696241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19583" y="3555756"/>
            <a:ext cx="791002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8723" y="2001471"/>
            <a:ext cx="408046" cy="407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891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0123" y="271193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0867" y="5524007"/>
            <a:ext cx="587802" cy="364889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10300" y="573352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p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66375" y="4342663"/>
            <a:ext cx="364087" cy="364889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216837" y="2035664"/>
            <a:ext cx="365287" cy="3648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/>
      <p:bldP spid="17" grpId="0" animBg="1"/>
      <p:bldP spid="1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44137" y="-127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Square Planar MOs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7063"/>
            <a:ext cx="9293964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59016" y="1242646"/>
            <a:ext cx="2579076" cy="561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898112"/>
            <a:ext cx="4368800" cy="348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Bonding in Square Planar MOs</a:t>
            </a:r>
            <a:endParaRPr lang="en-US" sz="4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47771" y="2868613"/>
            <a:ext cx="3541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 </a:t>
            </a:r>
            <a:r>
              <a:rPr lang="en-US" sz="2400" dirty="0" err="1" smtClean="0"/>
              <a:t>orbitals</a:t>
            </a:r>
            <a:r>
              <a:rPr lang="en-US" sz="2400" dirty="0" smtClean="0"/>
              <a:t> of 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7174" y="2328363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4h</a:t>
            </a:r>
            <a:endParaRPr lang="en-US" sz="2800" dirty="0" smtClean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6058704" y="1047806"/>
          <a:ext cx="1222744" cy="1271330"/>
        </p:xfrm>
        <a:graphic>
          <a:graphicData uri="http://schemas.openxmlformats.org/presentationml/2006/ole">
            <p:oleObj spid="_x0000_s195591" name="CS ChemDraw Drawing" r:id="rId4" imgW="479756" imgH="499230" progId="ChemDraw.Document.6.0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433452" y="1593748"/>
            <a:ext cx="1697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orbitals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x,z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9687" y="4164014"/>
            <a:ext cx="6486525" cy="238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Symbol" pitchFamily="18" charset="2"/>
              </a:rPr>
              <a:t>p</a:t>
            </a:r>
            <a:r>
              <a:rPr lang="en-US" sz="4000" u="sng" dirty="0" smtClean="0"/>
              <a:t> Bonding in Square Planar MOs</a:t>
            </a:r>
            <a:endParaRPr lang="en-US" sz="4000" u="sng" dirty="0"/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77912"/>
            <a:ext cx="86487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11" y="50800"/>
            <a:ext cx="519139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8463" y="126952"/>
            <a:ext cx="4597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Complete Square Planar MOs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996546" y="1368115"/>
            <a:ext cx="3766457" cy="35992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Octahedral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err="1" smtClean="0"/>
              <a:t>Ligand</a:t>
            </a:r>
            <a:r>
              <a:rPr lang="en-US" sz="3200" dirty="0" smtClean="0"/>
              <a:t> Field Strength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Square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Planar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/>
              <a:t> </a:t>
            </a:r>
            <a:r>
              <a:rPr lang="en-US" sz="3200" dirty="0" smtClean="0"/>
              <a:t>bonding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Tetrahedral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Organo</a:t>
            </a:r>
            <a:r>
              <a:rPr lang="en-US" sz="3200" dirty="0" err="1" smtClean="0"/>
              <a:t>metallics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144" y="4441368"/>
            <a:ext cx="3135085" cy="94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0371" y="1371600"/>
            <a:ext cx="4746172" cy="3058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96342" y="4963886"/>
            <a:ext cx="5377544" cy="4354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895" y="1727254"/>
            <a:ext cx="665993" cy="5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9064" y="3145747"/>
            <a:ext cx="665993" cy="5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Metal Coordination Complexes</a:t>
            </a:r>
            <a:endParaRPr lang="en-US" sz="4000" u="sng" dirty="0"/>
          </a:p>
        </p:txBody>
      </p:sp>
      <p:sp>
        <p:nvSpPr>
          <p:cNvPr id="5" name="Rectangle 4"/>
          <p:cNvSpPr/>
          <p:nvPr/>
        </p:nvSpPr>
        <p:spPr>
          <a:xfrm>
            <a:off x="190500" y="2647890"/>
            <a:ext cx="87249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err="1" smtClean="0"/>
              <a:t>Ligands</a:t>
            </a:r>
            <a:r>
              <a:rPr lang="en-US" sz="2200" b="1" dirty="0" smtClean="0"/>
              <a:t> </a:t>
            </a:r>
            <a:r>
              <a:rPr lang="en-US" sz="2200" dirty="0" smtClean="0"/>
              <a:t>are ions or neutral molecules that bond to a central metal atom or ion.</a:t>
            </a:r>
          </a:p>
          <a:p>
            <a:r>
              <a:rPr lang="en-US" sz="2200" b="1" dirty="0" err="1" smtClean="0"/>
              <a:t>Denticity</a:t>
            </a:r>
            <a:r>
              <a:rPr lang="en-US" sz="2200" b="1" dirty="0" smtClean="0"/>
              <a:t> </a:t>
            </a:r>
            <a:r>
              <a:rPr lang="en-US" sz="2200" dirty="0" smtClean="0"/>
              <a:t>refers to the number of donor groups in a single </a:t>
            </a:r>
            <a:r>
              <a:rPr lang="en-US" sz="2200" dirty="0" err="1" smtClean="0"/>
              <a:t>ligand</a:t>
            </a:r>
            <a:r>
              <a:rPr lang="en-US" sz="2200" dirty="0" smtClean="0"/>
              <a:t> that bind to a central atom in a coordination complex. </a:t>
            </a:r>
            <a:r>
              <a:rPr lang="en-US" sz="2200" dirty="0" err="1" smtClean="0"/>
              <a:t>Ligand</a:t>
            </a:r>
            <a:r>
              <a:rPr lang="en-US" sz="2200" dirty="0" smtClean="0"/>
              <a:t> biting the metal. </a:t>
            </a:r>
            <a:endParaRPr lang="en-US" sz="2200" dirty="0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2514600" y="1066800"/>
          <a:ext cx="1447800" cy="1452927"/>
        </p:xfrm>
        <a:graphic>
          <a:graphicData uri="http://schemas.openxmlformats.org/presentationml/2006/ole">
            <p:oleObj spid="_x0000_s65558" name="CS ChemDraw Drawing" r:id="rId3" imgW="897111" imgH="900450" progId="ChemDraw.Document.6.0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4495800" y="137160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 </a:t>
            </a:r>
            <a:r>
              <a:rPr lang="en-US" sz="2400" dirty="0" smtClean="0"/>
              <a:t>= transition metal</a:t>
            </a:r>
          </a:p>
          <a:p>
            <a:r>
              <a:rPr lang="en-US" sz="2400" b="1" dirty="0" smtClean="0"/>
              <a:t>L   </a:t>
            </a:r>
            <a:r>
              <a:rPr lang="en-US" sz="2400" dirty="0" smtClean="0"/>
              <a:t>= </a:t>
            </a:r>
            <a:r>
              <a:rPr lang="en-US" sz="2400" dirty="0" err="1" smtClean="0"/>
              <a:t>ligand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181100" y="4282483"/>
            <a:ext cx="2933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Monodentate</a:t>
            </a:r>
            <a:r>
              <a:rPr lang="en-US" sz="2000" b="1" dirty="0" smtClean="0"/>
              <a:t> </a:t>
            </a:r>
            <a:r>
              <a:rPr lang="en-US" sz="2000" dirty="0" smtClean="0"/>
              <a:t>(one tooth)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err="1" smtClean="0"/>
              <a:t>Bidentate</a:t>
            </a:r>
            <a:r>
              <a:rPr lang="en-US" sz="2000" b="1" dirty="0" smtClean="0"/>
              <a:t> </a:t>
            </a:r>
            <a:r>
              <a:rPr lang="en-US" sz="2000" dirty="0" smtClean="0"/>
              <a:t>(two teeth)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2002970" y="4800600"/>
          <a:ext cx="975283" cy="314324"/>
        </p:xfrm>
        <a:graphic>
          <a:graphicData uri="http://schemas.openxmlformats.org/presentationml/2006/ole">
            <p:oleObj spid="_x0000_s65559" name="CS ChemDraw Drawing" r:id="rId4" imgW="527029" imgH="170370" progId="ChemDraw.Document.6.0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5381901" y="4274216"/>
            <a:ext cx="2933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Polydentate</a:t>
            </a:r>
            <a:r>
              <a:rPr lang="en-US" sz="2000" b="1" dirty="0" smtClean="0"/>
              <a:t> </a:t>
            </a:r>
            <a:r>
              <a:rPr lang="en-US" sz="2000" dirty="0" smtClean="0"/>
              <a:t>(many teeth)</a:t>
            </a: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1989907" y="5971872"/>
          <a:ext cx="1066800" cy="809928"/>
        </p:xfrm>
        <a:graphic>
          <a:graphicData uri="http://schemas.openxmlformats.org/presentationml/2006/ole">
            <p:oleObj spid="_x0000_s65560" name="CS ChemDraw Drawing" r:id="rId5" imgW="645888" imgH="490320" progId="ChemDraw.Document.6.0">
              <p:embed/>
            </p:oleObj>
          </a:graphicData>
        </a:graphic>
      </p:graphicFrame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5769972" y="4887322"/>
          <a:ext cx="2133056" cy="1127823"/>
        </p:xfrm>
        <a:graphic>
          <a:graphicData uri="http://schemas.openxmlformats.org/presentationml/2006/ole">
            <p:oleObj spid="_x0000_s65561" name="CS ChemDraw Drawing" r:id="rId6" imgW="1104303" imgH="584820" progId="ChemDraw.Document.6.0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388" y="4901"/>
            <a:ext cx="4938712" cy="685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8463" y="126952"/>
            <a:ext cx="4597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noProof="0" dirty="0" smtClean="0">
                <a:latin typeface="Symbol" pitchFamily="18" charset="2"/>
                <a:ea typeface="+mj-ea"/>
                <a:cs typeface="+mj-cs"/>
              </a:rPr>
              <a:t>s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 Only T</a:t>
            </a:r>
            <a:r>
              <a:rPr lang="en-US" sz="4000" u="sng" baseline="-25000" noProof="0" dirty="0" smtClean="0">
                <a:latin typeface="+mj-lt"/>
                <a:ea typeface="+mj-ea"/>
                <a:cs typeface="+mj-cs"/>
              </a:rPr>
              <a:t>d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3919538"/>
            <a:ext cx="3917609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3" name="Picture 7" descr="http://figures.boundless.com/13016/full/nickel-carbonyl-2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1866900"/>
            <a:ext cx="1304925" cy="1335509"/>
          </a:xfrm>
          <a:prstGeom prst="rect">
            <a:avLst/>
          </a:prstGeom>
          <a:noFill/>
        </p:spPr>
      </p:pic>
      <p:pic>
        <p:nvPicPr>
          <p:cNvPr id="198665" name="Picture 9" descr="http://images.tutorvista.com/content/coordination-compounds/four-ligands-arrangement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5950" y="1616075"/>
            <a:ext cx="2175899" cy="19272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65" y="5826941"/>
            <a:ext cx="66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baseline="-25000" dirty="0" smtClean="0">
                <a:latin typeface="Symbol" pitchFamily="18" charset="2"/>
              </a:rPr>
              <a:t>s</a:t>
            </a:r>
            <a:endParaRPr lang="en-US" b="1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677" y="5841063"/>
            <a:ext cx="60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848" y="5847886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7783" y="5847926"/>
            <a:ext cx="3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1461155" y="5847926"/>
            <a:ext cx="22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62025" y="5844052"/>
            <a:ext cx="44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" name="Text Box 60"/>
          <p:cNvSpPr txBox="1">
            <a:spLocks noChangeArrowheads="1"/>
          </p:cNvSpPr>
          <p:nvPr/>
        </p:nvSpPr>
        <p:spPr bwMode="auto">
          <a:xfrm>
            <a:off x="1094639" y="6275387"/>
            <a:ext cx="1976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baseline="-25000" dirty="0" smtClean="0">
                <a:latin typeface="Symbol" pitchFamily="18" charset="2"/>
              </a:rPr>
              <a:t>s</a:t>
            </a:r>
            <a:r>
              <a:rPr lang="en-US" sz="2400" dirty="0" smtClean="0"/>
              <a:t>:  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287108" y="4548554"/>
            <a:ext cx="2942491" cy="209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70585" y="844063"/>
            <a:ext cx="2965937" cy="3938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312" y="4191000"/>
            <a:ext cx="7419976" cy="20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671637"/>
            <a:ext cx="2093912" cy="188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5088" y="1341438"/>
            <a:ext cx="463658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41368" y="0"/>
            <a:ext cx="4597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noProof="0" dirty="0" smtClean="0">
                <a:latin typeface="Symbol" pitchFamily="18" charset="2"/>
                <a:ea typeface="+mj-ea"/>
                <a:cs typeface="+mj-cs"/>
              </a:rPr>
              <a:t>s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 Only T</a:t>
            </a:r>
            <a:r>
              <a:rPr lang="en-US" sz="4000" u="sng" baseline="-25000" noProof="0" dirty="0" smtClean="0">
                <a:latin typeface="+mj-lt"/>
                <a:ea typeface="+mj-ea"/>
                <a:cs typeface="+mj-cs"/>
              </a:rPr>
              <a:t>d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SALC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668" y="5444266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154079" y="4009380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81179" y="4555480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8179" y="5431780"/>
            <a:ext cx="57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13539" y="3786555"/>
            <a:ext cx="5545015" cy="256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60"/>
          <p:cNvSpPr txBox="1">
            <a:spLocks noChangeArrowheads="1"/>
          </p:cNvSpPr>
          <p:nvPr/>
        </p:nvSpPr>
        <p:spPr bwMode="auto">
          <a:xfrm>
            <a:off x="707780" y="6275387"/>
            <a:ext cx="1976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baseline="-25000" dirty="0" smtClean="0">
                <a:latin typeface="Symbol" pitchFamily="18" charset="2"/>
              </a:rPr>
              <a:t>s</a:t>
            </a:r>
            <a:r>
              <a:rPr lang="en-US" sz="2400" dirty="0" smtClean="0"/>
              <a:t>:  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1" y="184450"/>
            <a:ext cx="8717466" cy="667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8463" y="126952"/>
            <a:ext cx="4597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noProof="0" dirty="0" smtClean="0">
                <a:latin typeface="Symbol" pitchFamily="18" charset="2"/>
                <a:ea typeface="+mj-ea"/>
                <a:cs typeface="+mj-cs"/>
              </a:rPr>
              <a:t>s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 Only T</a:t>
            </a:r>
            <a:r>
              <a:rPr lang="en-US" sz="4000" u="sng" baseline="-25000" noProof="0" dirty="0" smtClean="0">
                <a:latin typeface="+mj-lt"/>
                <a:ea typeface="+mj-ea"/>
                <a:cs typeface="+mj-cs"/>
              </a:rPr>
              <a:t>d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35570" y="1418492"/>
            <a:ext cx="3024553" cy="5439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28600" y="1112836"/>
            <a:ext cx="6096896" cy="55891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Coordination Complexes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Isomers</a:t>
            </a:r>
          </a:p>
          <a:p>
            <a:r>
              <a:rPr lang="en-US" dirty="0" smtClean="0"/>
              <a:t>Inorganic Bonding</a:t>
            </a:r>
          </a:p>
          <a:p>
            <a:r>
              <a:rPr lang="en-US" dirty="0" smtClean="0"/>
              <a:t>Crystal Field Theory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Theory</a:t>
            </a:r>
          </a:p>
          <a:p>
            <a:r>
              <a:rPr lang="en-US" dirty="0" smtClean="0"/>
              <a:t>Orbital Diagrams</a:t>
            </a:r>
          </a:p>
          <a:p>
            <a:r>
              <a:rPr lang="en-US" dirty="0" err="1" smtClean="0"/>
              <a:t>Ligand</a:t>
            </a:r>
            <a:r>
              <a:rPr lang="en-US" dirty="0" smtClean="0"/>
              <a:t> Field </a:t>
            </a:r>
          </a:p>
          <a:p>
            <a:r>
              <a:rPr lang="en-US" dirty="0" err="1" smtClean="0"/>
              <a:t>Jahn</a:t>
            </a:r>
            <a:r>
              <a:rPr lang="en-US" dirty="0" smtClean="0"/>
              <a:t>-Teller Distortion</a:t>
            </a:r>
          </a:p>
          <a:p>
            <a:r>
              <a:rPr lang="en-US" dirty="0" smtClean="0"/>
              <a:t>Bioinorganic Chemistry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996546" y="1368115"/>
            <a:ext cx="3766457" cy="35992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Octahedral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err="1" smtClean="0"/>
              <a:t>Ligand</a:t>
            </a:r>
            <a:r>
              <a:rPr lang="en-US" sz="3200" dirty="0" smtClean="0"/>
              <a:t> Field Strength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Square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Planar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 smtClean="0">
                <a:latin typeface="Symbol" pitchFamily="18" charset="2"/>
              </a:rPr>
              <a:t>s</a:t>
            </a:r>
            <a:r>
              <a:rPr lang="en-US" sz="3200" dirty="0" smtClean="0"/>
              <a:t> bonding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/>
              <a:t> </a:t>
            </a:r>
            <a:r>
              <a:rPr lang="en-US" sz="3200" dirty="0" smtClean="0"/>
              <a:t>bonding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Tetrahedral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Organo</a:t>
            </a:r>
            <a:r>
              <a:rPr lang="en-US" sz="3200" dirty="0" err="1" smtClean="0"/>
              <a:t>metallics</a:t>
            </a:r>
            <a:r>
              <a:rPr lang="en-US" sz="3200" dirty="0" smtClean="0"/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144" y="4441368"/>
            <a:ext cx="3135085" cy="94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0371" y="1371600"/>
            <a:ext cx="4746172" cy="3058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96342" y="4963886"/>
            <a:ext cx="5377544" cy="4354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895" y="1727254"/>
            <a:ext cx="665993" cy="5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9064" y="3145747"/>
            <a:ext cx="665993" cy="5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7341" y="3907747"/>
            <a:ext cx="665993" cy="5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70" y="5688"/>
            <a:ext cx="8229600" cy="1143000"/>
          </a:xfrm>
        </p:spPr>
        <p:txBody>
          <a:bodyPr/>
          <a:lstStyle/>
          <a:p>
            <a:r>
              <a:rPr lang="en-US" u="sng" dirty="0" err="1" smtClean="0"/>
              <a:t>Organometallic</a:t>
            </a:r>
            <a:r>
              <a:rPr lang="en-US" u="sng" dirty="0" smtClean="0"/>
              <a:t> Chemistry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770965" y="1219200"/>
            <a:ext cx="7324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Organometallic</a:t>
            </a:r>
            <a:r>
              <a:rPr lang="en-US" b="1" dirty="0" smtClean="0"/>
              <a:t> compound</a:t>
            </a:r>
            <a:r>
              <a:rPr lang="en-US" dirty="0" smtClean="0"/>
              <a:t>- a complex with direct metal-carbon bonds.</a:t>
            </a:r>
          </a:p>
          <a:p>
            <a:endParaRPr lang="en-US" dirty="0" smtClean="0"/>
          </a:p>
          <a:p>
            <a:r>
              <a:rPr lang="en-US" b="1" dirty="0" err="1" smtClean="0"/>
              <a:t>Zeise’s</a:t>
            </a:r>
            <a:r>
              <a:rPr lang="en-US" b="1" dirty="0" smtClean="0"/>
              <a:t> salt</a:t>
            </a:r>
            <a:r>
              <a:rPr lang="en-US" dirty="0" smtClean="0"/>
              <a:t>- the first </a:t>
            </a:r>
            <a:r>
              <a:rPr lang="en-US" dirty="0" err="1" smtClean="0"/>
              <a:t>organometallic</a:t>
            </a:r>
            <a:r>
              <a:rPr lang="en-US" dirty="0" smtClean="0"/>
              <a:t> compound</a:t>
            </a:r>
          </a:p>
          <a:p>
            <a:pPr marL="1084263" indent="171450">
              <a:buFont typeface="Arial" pitchFamily="34" charset="0"/>
              <a:buChar char="•"/>
            </a:pPr>
            <a:r>
              <a:rPr lang="en-US" dirty="0" smtClean="0"/>
              <a:t>Isolated in 1825 (by William </a:t>
            </a:r>
            <a:r>
              <a:rPr lang="en-US" dirty="0" err="1" smtClean="0"/>
              <a:t>Zeise</a:t>
            </a:r>
            <a:r>
              <a:rPr lang="en-US" dirty="0" smtClean="0"/>
              <a:t>)</a:t>
            </a:r>
          </a:p>
          <a:p>
            <a:pPr marL="1084263" indent="171450">
              <a:buFont typeface="Arial" pitchFamily="34" charset="0"/>
              <a:buChar char="•"/>
            </a:pPr>
            <a:r>
              <a:rPr lang="en-US" dirty="0" smtClean="0"/>
              <a:t>Structure confirmed in 1838.</a:t>
            </a:r>
            <a:endParaRPr lang="en-US" dirty="0"/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2832564"/>
            <a:ext cx="2618810" cy="19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4021" name="Object 5"/>
          <p:cNvGraphicFramePr>
            <a:graphicFrameLocks noChangeAspect="1"/>
          </p:cNvGraphicFramePr>
          <p:nvPr/>
        </p:nvGraphicFramePr>
        <p:xfrm>
          <a:off x="2393391" y="3068167"/>
          <a:ext cx="1595904" cy="1514158"/>
        </p:xfrm>
        <a:graphic>
          <a:graphicData uri="http://schemas.openxmlformats.org/presentationml/2006/ole">
            <p:oleObj spid="_x0000_s214026" name="CS ChemDraw Drawing" r:id="rId4" imgW="1363631" imgH="1293300" progId="ChemDraw.Document.6.0">
              <p:embed/>
            </p:oleObj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noProof="0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noProof="0" dirty="0" smtClean="0">
                <a:latin typeface="+mj-lt"/>
                <a:ea typeface="+mj-ea"/>
                <a:cs typeface="+mj-cs"/>
              </a:rPr>
              <a:t>-bonding </a:t>
            </a:r>
            <a:r>
              <a:rPr lang="en-US" sz="4000" u="sng" noProof="0" dirty="0" err="1" smtClean="0">
                <a:latin typeface="+mj-lt"/>
                <a:ea typeface="+mj-ea"/>
                <a:cs typeface="+mj-cs"/>
              </a:rPr>
              <a:t>Ligands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2" y="1025525"/>
            <a:ext cx="80676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6226" y="4075044"/>
            <a:ext cx="1242392" cy="1431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History of </a:t>
            </a:r>
            <a:r>
              <a:rPr lang="en-US" sz="4000" u="sng" dirty="0" err="1" smtClean="0"/>
              <a:t>Ferrocene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8" y="1050256"/>
            <a:ext cx="3826565" cy="571204"/>
          </a:xfrm>
        </p:spPr>
        <p:txBody>
          <a:bodyPr>
            <a:normAutofit/>
          </a:bodyPr>
          <a:lstStyle/>
          <a:p>
            <a:r>
              <a:rPr lang="en-US" sz="2400" u="sng" dirty="0" err="1" smtClean="0"/>
              <a:t>Pauson</a:t>
            </a:r>
            <a:r>
              <a:rPr lang="en-US" sz="2400" u="sng" dirty="0" smtClean="0"/>
              <a:t> and </a:t>
            </a:r>
            <a:r>
              <a:rPr lang="en-US" sz="2400" u="sng" dirty="0" err="1" smtClean="0"/>
              <a:t>Kealy</a:t>
            </a:r>
            <a:r>
              <a:rPr lang="en-US" sz="2400" u="sng" dirty="0" smtClean="0"/>
              <a:t> (1951 ) </a:t>
            </a:r>
            <a:endParaRPr lang="en-US" sz="2400" u="sng" dirty="0"/>
          </a:p>
        </p:txBody>
      </p:sp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275" y="4648034"/>
            <a:ext cx="1182824" cy="123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0563" y="2890543"/>
            <a:ext cx="405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orange solid of "remarkable stability"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99017" y="1870125"/>
            <a:ext cx="89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FeCl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pic>
        <p:nvPicPr>
          <p:cNvPr id="118788" name="Picture 4" descr="Ebd2268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802" y="1481900"/>
            <a:ext cx="1126573" cy="112657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40921" y="1850245"/>
            <a:ext cx="39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42181" y="2067341"/>
            <a:ext cx="53671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790" name="Picture 6" descr="Skeletal formu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2766" y="1730377"/>
            <a:ext cx="1472400" cy="605321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711758" y="2349814"/>
            <a:ext cx="1099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Fulvalene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56582" y="1571351"/>
            <a:ext cx="1580322" cy="903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69836" y="1574666"/>
            <a:ext cx="1580322" cy="9034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92896" y="2435089"/>
            <a:ext cx="0" cy="4472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722979" y="3562209"/>
            <a:ext cx="304282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i="1" dirty="0" smtClean="0"/>
              <a:t>Nature</a:t>
            </a:r>
            <a:r>
              <a:rPr lang="en-US" dirty="0" smtClean="0"/>
              <a:t> </a:t>
            </a:r>
            <a:r>
              <a:rPr lang="en-US" b="1" dirty="0" smtClean="0"/>
              <a:t>1951</a:t>
            </a:r>
            <a:r>
              <a:rPr lang="en-US" dirty="0" smtClean="0"/>
              <a:t>, 168, 1039 - 1040</a:t>
            </a:r>
            <a:endParaRPr lang="en-US" dirty="0"/>
          </a:p>
        </p:txBody>
      </p:sp>
      <p:pic>
        <p:nvPicPr>
          <p:cNvPr id="118792" name="Picture 8" descr="http://upload.wikimedia.org/wikipedia/commons/thumb/d/da/Ferrocene_kealy.svg/220px-Ferrocene_kealy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830" y="3293134"/>
            <a:ext cx="1827336" cy="722629"/>
          </a:xfrm>
          <a:prstGeom prst="rect">
            <a:avLst/>
          </a:prstGeom>
          <a:noFill/>
        </p:spPr>
      </p:pic>
      <p:pic>
        <p:nvPicPr>
          <p:cNvPr id="11879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8471" y="3271518"/>
            <a:ext cx="1619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66784" y="61809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G. Wilkinson, M. </a:t>
            </a:r>
            <a:r>
              <a:rPr lang="en-US" sz="1400" dirty="0" err="1" smtClean="0"/>
              <a:t>Rosenblum</a:t>
            </a:r>
            <a:r>
              <a:rPr lang="en-US" sz="1400" dirty="0" smtClean="0"/>
              <a:t>, M. C. Whiting, R. B. Woodward </a:t>
            </a:r>
            <a:r>
              <a:rPr lang="en-US" sz="1400" i="1" dirty="0" smtClean="0"/>
              <a:t>Journal of the American Chemical Society</a:t>
            </a:r>
            <a:r>
              <a:rPr lang="en-US" sz="1400" dirty="0" smtClean="0"/>
              <a:t> </a:t>
            </a:r>
            <a:r>
              <a:rPr lang="en-US" sz="1400" b="1" dirty="0" smtClean="0"/>
              <a:t>1952</a:t>
            </a:r>
            <a:r>
              <a:rPr lang="en-US" sz="1400" dirty="0" smtClean="0"/>
              <a:t>, 74, 2125–2126.</a:t>
            </a:r>
            <a:endParaRPr lang="en-US" sz="1400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56707" y="4151339"/>
            <a:ext cx="3826565" cy="571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Wilkinson and Fischer </a:t>
            </a:r>
            <a:r>
              <a:rPr lang="en-US" sz="2400" u="sng" dirty="0" smtClean="0"/>
              <a:t>(1952) 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72000" y="618129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E. O. Fischer, W. Pfab  </a:t>
            </a:r>
            <a:r>
              <a:rPr lang="de-DE" sz="1400" i="1" dirty="0" smtClean="0"/>
              <a:t>Zeitschrift für Naturforschung B</a:t>
            </a:r>
            <a:r>
              <a:rPr lang="de-DE" sz="1400" dirty="0" smtClean="0"/>
              <a:t> </a:t>
            </a:r>
            <a:r>
              <a:rPr lang="de-DE" sz="1400" b="1" dirty="0" smtClean="0"/>
              <a:t>1952</a:t>
            </a:r>
            <a:r>
              <a:rPr lang="de-DE" sz="1400" dirty="0" smtClean="0"/>
              <a:t>, 7, 377–379.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 animBg="1"/>
      <p:bldP spid="32" grpId="0"/>
      <p:bldP spid="33" grpId="0"/>
      <p:bldP spid="3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84585"/>
            <a:ext cx="8229600" cy="314076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The first sandwich complex.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Fuel additives-</a:t>
            </a:r>
            <a:r>
              <a:rPr lang="en-US" sz="2400" dirty="0" err="1" smtClean="0"/>
              <a:t>anitknocking</a:t>
            </a:r>
            <a:r>
              <a:rPr lang="en-US" sz="2400" dirty="0" smtClean="0"/>
              <a:t> agents.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Electrochemical standard.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Some derivatives show anti-cancer activity.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Small rotation barrier (~ 4 kJmol</a:t>
            </a:r>
            <a:r>
              <a:rPr lang="en-US" sz="2400" baseline="30000" dirty="0" smtClean="0"/>
              <a:t>‐1</a:t>
            </a:r>
            <a:r>
              <a:rPr lang="en-US" sz="2400" dirty="0" smtClean="0"/>
              <a:t>) and ground state structures of </a:t>
            </a:r>
            <a:r>
              <a:rPr lang="en-US" sz="2400" dirty="0" err="1" smtClean="0"/>
              <a:t>ferrocene</a:t>
            </a:r>
            <a:r>
              <a:rPr lang="en-US" sz="2400" dirty="0" smtClean="0"/>
              <a:t> can be D</a:t>
            </a:r>
            <a:r>
              <a:rPr lang="en-US" sz="2400" baseline="-25000" dirty="0" smtClean="0"/>
              <a:t>5d</a:t>
            </a:r>
            <a:r>
              <a:rPr lang="en-US" sz="2400" dirty="0" smtClean="0"/>
              <a:t> or D</a:t>
            </a:r>
            <a:r>
              <a:rPr lang="en-US" sz="2400" baseline="-25000" dirty="0" smtClean="0"/>
              <a:t>5h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8208" y="4857202"/>
            <a:ext cx="893256" cy="8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34132" y="5729442"/>
            <a:ext cx="1398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3938" lvl="1" indent="-219075" algn="ctr">
              <a:spcAft>
                <a:spcPts val="1200"/>
              </a:spcAft>
            </a:pPr>
            <a:r>
              <a:rPr lang="en-US" sz="2400" dirty="0" smtClean="0"/>
              <a:t>D</a:t>
            </a:r>
            <a:r>
              <a:rPr lang="en-US" sz="2400" baseline="-25000" dirty="0" smtClean="0"/>
              <a:t>5d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7021300" y="5731530"/>
            <a:ext cx="651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4163" lvl="1" indent="-219075">
              <a:spcAft>
                <a:spcPts val="1200"/>
              </a:spcAft>
            </a:pPr>
            <a:r>
              <a:rPr lang="en-US" sz="2400" dirty="0" smtClean="0"/>
              <a:t>D</a:t>
            </a:r>
            <a:r>
              <a:rPr lang="en-US" sz="2400" baseline="-25000" dirty="0" smtClean="0"/>
              <a:t>5h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479" y="3723668"/>
            <a:ext cx="1239009" cy="12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886" y="4935399"/>
            <a:ext cx="927258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908" y="3868708"/>
            <a:ext cx="1125978" cy="115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432" y="5019986"/>
            <a:ext cx="906016" cy="84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2294" y="3917009"/>
            <a:ext cx="1117077" cy="11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30132" y="5737521"/>
            <a:ext cx="51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</a:t>
            </a:r>
            <a:r>
              <a:rPr lang="en-US" sz="2400" baseline="-25000" dirty="0" smtClean="0"/>
              <a:t>5</a:t>
            </a:r>
            <a:endParaRPr lang="en-US" sz="2400" baseline="-25000" dirty="0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5245" y="1106557"/>
            <a:ext cx="1624841" cy="180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643816" y="6390860"/>
            <a:ext cx="384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What about the bonding?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3426" y="3717235"/>
            <a:ext cx="2107096" cy="2534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Cyclopentadienyl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5557838"/>
            <a:ext cx="1200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1248" y="967489"/>
            <a:ext cx="12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</a:t>
            </a:r>
            <a:r>
              <a:rPr lang="en-US" sz="3600" baseline="-25000" dirty="0" smtClean="0"/>
              <a:t>5</a:t>
            </a:r>
            <a:r>
              <a:rPr lang="en-US" sz="3600" dirty="0" smtClean="0"/>
              <a:t>H</a:t>
            </a:r>
            <a:r>
              <a:rPr lang="en-US" sz="3600" baseline="-25000" dirty="0" smtClean="0"/>
              <a:t>5</a:t>
            </a:r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840155" y="2998655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5h</a:t>
            </a:r>
            <a:endParaRPr lang="en-US" sz="2800" dirty="0" smtClean="0"/>
          </a:p>
        </p:txBody>
      </p:sp>
      <p:graphicFrame>
        <p:nvGraphicFramePr>
          <p:cNvPr id="204804" name="Object 4"/>
          <p:cNvGraphicFramePr>
            <a:graphicFrameLocks noChangeAspect="1"/>
          </p:cNvGraphicFramePr>
          <p:nvPr/>
        </p:nvGraphicFramePr>
        <p:xfrm>
          <a:off x="1446213" y="1671638"/>
          <a:ext cx="1373187" cy="1317139"/>
        </p:xfrm>
        <a:graphic>
          <a:graphicData uri="http://schemas.openxmlformats.org/presentationml/2006/ole">
            <p:oleObj spid="_x0000_s204809" name="CS ChemDraw Drawing" r:id="rId4" imgW="778253" imgH="746550" progId="ChemDraw.Document.6.0">
              <p:embed/>
            </p:oleObj>
          </a:graphicData>
        </a:graphic>
      </p:graphicFrame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5063" y="2378075"/>
            <a:ext cx="5329237" cy="31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86250" y="1003300"/>
            <a:ext cx="458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200"/>
              </a:spcAft>
            </a:pPr>
            <a:r>
              <a:rPr lang="en-US" sz="2400" dirty="0" smtClean="0"/>
              <a:t>Decomposition/Reduction Formula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21" y="1480006"/>
            <a:ext cx="3494079" cy="73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7150" y="5761038"/>
            <a:ext cx="2476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3200" y="4173538"/>
            <a:ext cx="1143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8286" y="3387970"/>
            <a:ext cx="5205037" cy="236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73809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71296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11301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96710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60871" y="2895600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11111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56587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48956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Cyclopentadienyl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431" y="2944813"/>
            <a:ext cx="7917637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078" y="1036638"/>
            <a:ext cx="332834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0" y="1879109"/>
            <a:ext cx="33909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74800" y="213360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Generate SALC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1000" y="6345535"/>
            <a:ext cx="5776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Energy increases as the # of nodes increases.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5110" y="3470031"/>
            <a:ext cx="797167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1664" y="4583723"/>
            <a:ext cx="890951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8218" y="5725381"/>
            <a:ext cx="890951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 smtClean="0"/>
              <a:t>Monodentate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Ligands</a:t>
            </a:r>
            <a:endParaRPr lang="en-US" sz="4000" u="sng" dirty="0"/>
          </a:p>
        </p:txBody>
      </p:sp>
      <p:pic>
        <p:nvPicPr>
          <p:cNvPr id="6" name="Picture 2" descr="09_02_T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20" b="8333"/>
          <a:stretch>
            <a:fillRect/>
          </a:stretch>
        </p:blipFill>
        <p:spPr bwMode="auto">
          <a:xfrm>
            <a:off x="2460489" y="957262"/>
            <a:ext cx="4249148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7398385" y="1443445"/>
          <a:ext cx="974725" cy="314325"/>
        </p:xfrm>
        <a:graphic>
          <a:graphicData uri="http://schemas.openxmlformats.org/presentationml/2006/ole">
            <p:oleObj spid="_x0000_s68616" name="CS ChemDraw Drawing" r:id="rId4" imgW="527029" imgH="170370" progId="ChemDraw.Document.6.0">
              <p:embed/>
            </p:oleObj>
          </a:graphicData>
        </a:graphic>
      </p:graphicFrame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7864" y="1980655"/>
            <a:ext cx="19335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hakyasamaj.com/images/OnlineEducation/chemistry12_images/sam3_files/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7926" y="3962400"/>
            <a:ext cx="2145792" cy="1219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4525" y="5375275"/>
            <a:ext cx="1200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31448" y="891289"/>
            <a:ext cx="12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</a:t>
            </a:r>
            <a:r>
              <a:rPr lang="en-US" sz="3600" baseline="-25000" dirty="0" smtClean="0"/>
              <a:t>5</a:t>
            </a:r>
            <a:r>
              <a:rPr lang="en-US" sz="3600" dirty="0" smtClean="0"/>
              <a:t>H</a:t>
            </a:r>
            <a:r>
              <a:rPr lang="en-US" sz="3600" baseline="-25000" dirty="0" smtClean="0"/>
              <a:t>5</a:t>
            </a:r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271955" y="3112955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5h</a:t>
            </a:r>
            <a:endParaRPr lang="en-US" sz="2800" dirty="0" smtClean="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903413" y="1785938"/>
          <a:ext cx="1373187" cy="1317139"/>
        </p:xfrm>
        <a:graphic>
          <a:graphicData uri="http://schemas.openxmlformats.org/presentationml/2006/ole">
            <p:oleObj spid="_x0000_s22534" name="CS ChemDraw Drawing" r:id="rId4" imgW="778253" imgH="746550" progId="ChemDraw.Document.6.0">
              <p:embed/>
            </p:oleObj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7200" y="4901266"/>
            <a:ext cx="939800" cy="196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1938" y="3808413"/>
            <a:ext cx="106730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5800" y="4211638"/>
            <a:ext cx="1143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60448" y="967489"/>
            <a:ext cx="251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Fe(C</a:t>
            </a:r>
            <a:r>
              <a:rPr lang="en-US" sz="3600" baseline="-25000" dirty="0" smtClean="0"/>
              <a:t>5</a:t>
            </a:r>
            <a:r>
              <a:rPr lang="en-US" sz="3600" dirty="0" smtClean="0"/>
              <a:t>H</a:t>
            </a:r>
            <a:r>
              <a:rPr lang="en-US" sz="3600" baseline="-25000" dirty="0" smtClean="0"/>
              <a:t>5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10555" y="3189155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5d</a:t>
            </a:r>
            <a:endParaRPr lang="en-US" sz="2800" dirty="0" smtClean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9650" y="1913192"/>
            <a:ext cx="1035049" cy="118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>
            <a:off x="4057650" y="3327400"/>
            <a:ext cx="965200" cy="7747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86250" y="1003300"/>
            <a:ext cx="458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200"/>
              </a:spcAft>
            </a:pPr>
            <a:r>
              <a:rPr lang="en-US" sz="2400" dirty="0" smtClean="0"/>
              <a:t>Decomposition/Reduction Formula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5221" y="1480006"/>
            <a:ext cx="3494079" cy="73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2200" y="2322513"/>
            <a:ext cx="5410746" cy="353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4888566"/>
            <a:ext cx="939800" cy="196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8" y="3795713"/>
            <a:ext cx="106730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36048" y="954789"/>
            <a:ext cx="251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Fe(C</a:t>
            </a:r>
            <a:r>
              <a:rPr lang="en-US" sz="3600" baseline="-25000" dirty="0" smtClean="0"/>
              <a:t>5</a:t>
            </a:r>
            <a:r>
              <a:rPr lang="en-US" sz="3600" dirty="0" smtClean="0"/>
              <a:t>H</a:t>
            </a:r>
            <a:r>
              <a:rPr lang="en-US" sz="3600" baseline="-25000" dirty="0" smtClean="0"/>
              <a:t>5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155" y="3176455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</a:t>
            </a:r>
            <a:r>
              <a:rPr lang="en-US" sz="2800" baseline="-25000" dirty="0" smtClean="0"/>
              <a:t>5d</a:t>
            </a:r>
            <a:endParaRPr lang="en-US" sz="280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5250" y="1900492"/>
            <a:ext cx="1035049" cy="118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4613" y="6094413"/>
            <a:ext cx="46767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98286" y="3341078"/>
            <a:ext cx="5205037" cy="256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73809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71296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11301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96710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360871" y="2895600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64219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09695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48956" y="2883877"/>
            <a:ext cx="339969" cy="39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600" y="121920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Generate SALC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2108316"/>
            <a:ext cx="7429499" cy="473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4267200" y="1155700"/>
            <a:ext cx="1066800" cy="330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6700" y="85090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From the equation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52400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Assemble 2 x C</a:t>
            </a:r>
            <a:r>
              <a:rPr lang="en-US" sz="2800" baseline="-25000" dirty="0" smtClean="0">
                <a:solidFill>
                  <a:srgbClr val="FF0000"/>
                </a:solidFill>
              </a:rPr>
              <a:t>5</a:t>
            </a:r>
            <a:r>
              <a:rPr lang="en-US" sz="2800" dirty="0" smtClean="0">
                <a:solidFill>
                  <a:srgbClr val="FF0000"/>
                </a:solidFill>
              </a:rPr>
              <a:t>H</a:t>
            </a:r>
            <a:r>
              <a:rPr lang="en-US" sz="2800" baseline="-25000" dirty="0" smtClean="0">
                <a:solidFill>
                  <a:srgbClr val="FF0000"/>
                </a:solidFill>
              </a:rPr>
              <a:t>5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79900" y="1485900"/>
            <a:ext cx="977900" cy="3650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499" y="3214687"/>
            <a:ext cx="1562101" cy="126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3587" y="4799013"/>
            <a:ext cx="12366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319" y="2273300"/>
            <a:ext cx="1100931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2984500" y="3860800"/>
            <a:ext cx="2247900" cy="1485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2900" y="3995738"/>
            <a:ext cx="1714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2984500" y="2374900"/>
            <a:ext cx="2209800" cy="1473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" y="3454400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 x</a:t>
            </a:r>
            <a:endParaRPr lang="en-US" sz="3600" dirty="0"/>
          </a:p>
        </p:txBody>
      </p:sp>
      <p:pic>
        <p:nvPicPr>
          <p:cNvPr id="2078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7513" y="1079500"/>
            <a:ext cx="16287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2555875"/>
            <a:ext cx="232153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975" y="1500129"/>
            <a:ext cx="5064125" cy="507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3155950" y="3556000"/>
            <a:ext cx="501650" cy="3683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6700" y="5118100"/>
            <a:ext cx="2374900" cy="1371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18300" y="3327400"/>
            <a:ext cx="2374900" cy="13716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2600" y="3390900"/>
            <a:ext cx="990600" cy="8255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1400" y="4318000"/>
            <a:ext cx="990600" cy="8255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5600" y="3403600"/>
            <a:ext cx="990600" cy="825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86200" y="3314700"/>
            <a:ext cx="2374900" cy="1371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37000" y="1460500"/>
            <a:ext cx="23749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8300" y="2463800"/>
            <a:ext cx="990600" cy="825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65300" y="2451100"/>
            <a:ext cx="990600" cy="8255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05600" y="1485900"/>
            <a:ext cx="2374900" cy="1371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21729" y="3130062"/>
            <a:ext cx="2515695" cy="1821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1361" y="3387970"/>
            <a:ext cx="1184024" cy="860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28305" y="3106617"/>
            <a:ext cx="2515695" cy="1821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617792" y="3376247"/>
            <a:ext cx="1184024" cy="860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98283" y="1066802"/>
            <a:ext cx="2672855" cy="1821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7915" y="2450118"/>
            <a:ext cx="1184024" cy="860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04859" y="1055080"/>
            <a:ext cx="2515695" cy="1821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17792" y="2332892"/>
            <a:ext cx="1184024" cy="97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2555875"/>
            <a:ext cx="232153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975" y="1500129"/>
            <a:ext cx="5064125" cy="507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3155950" y="3556000"/>
            <a:ext cx="501650" cy="3683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6700" y="5118100"/>
            <a:ext cx="2374900" cy="1371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18300" y="3327400"/>
            <a:ext cx="2374900" cy="13716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2600" y="3390900"/>
            <a:ext cx="990600" cy="8255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1400" y="4318000"/>
            <a:ext cx="990600" cy="8255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5600" y="3403600"/>
            <a:ext cx="990600" cy="825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86200" y="3314700"/>
            <a:ext cx="2374900" cy="1371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37000" y="1460500"/>
            <a:ext cx="23749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8300" y="2463800"/>
            <a:ext cx="990600" cy="825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65300" y="2451100"/>
            <a:ext cx="990600" cy="8255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05600" y="1485900"/>
            <a:ext cx="2374900" cy="1371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2" y="827318"/>
            <a:ext cx="72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</a:t>
            </a:r>
            <a:r>
              <a:rPr lang="en-US" sz="2800" b="1" baseline="-25000" dirty="0" smtClean="0"/>
              <a:t>5h</a:t>
            </a:r>
            <a:endParaRPr lang="en-US" sz="28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6161318" y="828713"/>
            <a:ext cx="72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</a:t>
            </a:r>
            <a:r>
              <a:rPr lang="en-US" sz="2800" b="1" baseline="-25000" dirty="0" smtClean="0"/>
              <a:t>5d</a:t>
            </a:r>
            <a:endParaRPr lang="en-US" sz="2800" b="1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1262743" y="513805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10457" y="4201888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”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0685" y="4223659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”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126342" y="1966688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7717" y="2002973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965125" y="2757715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2g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399320" y="2764972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2u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6918782" y="2779486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2g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8164292" y="2772230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2u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957867" y="4608283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1g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5392062" y="4615540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1u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911524" y="4630054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1g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8157034" y="4622798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1u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5394783" y="6425363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2u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6901545" y="6418107"/>
            <a:ext cx="76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r>
              <a:rPr lang="en-US" sz="2400" baseline="-25000" dirty="0" smtClean="0"/>
              <a:t>1g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5" y="832610"/>
            <a:ext cx="90678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" y="843689"/>
            <a:ext cx="9087612" cy="604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75" y="974169"/>
            <a:ext cx="8596750" cy="587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575" y="3094894"/>
            <a:ext cx="3317625" cy="2086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8466" y="5228492"/>
            <a:ext cx="2719749" cy="1629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23655" y="3130059"/>
            <a:ext cx="4285884" cy="2039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53315" y="5263662"/>
            <a:ext cx="4285884" cy="159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6763" y="1003662"/>
            <a:ext cx="4285884" cy="204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75" y="974169"/>
            <a:ext cx="8596750" cy="587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6763" y="898154"/>
            <a:ext cx="4285884" cy="5959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592" y="1209430"/>
            <a:ext cx="3053131" cy="53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 smtClean="0"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4000" u="sng" dirty="0" smtClean="0">
                <a:latin typeface="+mj-lt"/>
                <a:ea typeface="+mj-ea"/>
                <a:cs typeface="+mj-cs"/>
              </a:rPr>
              <a:t> MOs of </a:t>
            </a:r>
            <a:r>
              <a:rPr lang="en-US" sz="4000" u="sng" dirty="0" err="1" smtClean="0">
                <a:latin typeface="+mj-lt"/>
                <a:ea typeface="+mj-ea"/>
                <a:cs typeface="+mj-cs"/>
              </a:rPr>
              <a:t>Ferrocene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8315</TotalTime>
  <Words>3595</Words>
  <Application>Microsoft Office PowerPoint</Application>
  <PresentationFormat>On-screen Show (4:3)</PresentationFormat>
  <Paragraphs>1220</Paragraphs>
  <Slides>120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120</vt:i4>
      </vt:variant>
    </vt:vector>
  </HeadingPairs>
  <TitlesOfParts>
    <vt:vector size="123" baseType="lpstr">
      <vt:lpstr>Office Theme</vt:lpstr>
      <vt:lpstr>CS ChemDraw Drawing</vt:lpstr>
      <vt:lpstr>Image</vt:lpstr>
      <vt:lpstr>Part 2.8: Coordination Chemistry</vt:lpstr>
      <vt:lpstr>Outline</vt:lpstr>
      <vt:lpstr>Slide 3</vt:lpstr>
      <vt:lpstr>Inorganic History Side Note</vt:lpstr>
      <vt:lpstr>History of Inorganic Chemistry</vt:lpstr>
      <vt:lpstr>Metal Coordination Complexes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Outline</vt:lpstr>
      <vt:lpstr>Organic Bonding</vt:lpstr>
      <vt:lpstr>Inorganic Complexes</vt:lpstr>
      <vt:lpstr>Inorganic Complexes</vt:lpstr>
      <vt:lpstr>Werner Complexes</vt:lpstr>
      <vt:lpstr>Werner Complexes</vt:lpstr>
      <vt:lpstr>Werner Complexes</vt:lpstr>
      <vt:lpstr>Werner Complexes</vt:lpstr>
      <vt:lpstr>Coordination Complexes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Outline</vt:lpstr>
      <vt:lpstr>Outline</vt:lpstr>
      <vt:lpstr>Octahedral s Only MOs</vt:lpstr>
      <vt:lpstr>Octahedral s Only MOs</vt:lpstr>
      <vt:lpstr>Octahedral s Only MOs</vt:lpstr>
      <vt:lpstr>Octahedral s Only MOs</vt:lpstr>
      <vt:lpstr>Octahedral s Only MOs</vt:lpstr>
      <vt:lpstr>Octahedral s Only MOs</vt:lpstr>
      <vt:lpstr>Octahedral s Only MOs</vt:lpstr>
      <vt:lpstr>Octahedral s Only MOs</vt:lpstr>
      <vt:lpstr>Octahedral s Only MOs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Pairing Energy, P</vt:lpstr>
      <vt:lpstr>Slide 63</vt:lpstr>
      <vt:lpstr>Pairing Energy, P</vt:lpstr>
      <vt:lpstr>Slide 65</vt:lpstr>
      <vt:lpstr>Slide 66</vt:lpstr>
      <vt:lpstr>Slide 67</vt:lpstr>
      <vt:lpstr>Slide 68</vt:lpstr>
      <vt:lpstr>Outline</vt:lpstr>
      <vt:lpstr>Square Planar</vt:lpstr>
      <vt:lpstr>Square Planar MOs</vt:lpstr>
      <vt:lpstr>Square Planar MOs</vt:lpstr>
      <vt:lpstr>Square Planar MOs</vt:lpstr>
      <vt:lpstr>Slide 74</vt:lpstr>
      <vt:lpstr>Slide 75</vt:lpstr>
      <vt:lpstr>p Bonding in Square Planar MOs</vt:lpstr>
      <vt:lpstr>p Bonding in Square Planar MOs</vt:lpstr>
      <vt:lpstr>Slide 78</vt:lpstr>
      <vt:lpstr>Outline</vt:lpstr>
      <vt:lpstr>Slide 80</vt:lpstr>
      <vt:lpstr>Slide 81</vt:lpstr>
      <vt:lpstr>Slide 82</vt:lpstr>
      <vt:lpstr>Outline</vt:lpstr>
      <vt:lpstr>Organometallic Chemistry</vt:lpstr>
      <vt:lpstr>Slide 85</vt:lpstr>
      <vt:lpstr>History of Ferrocene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Outline</vt:lpstr>
      <vt:lpstr>Jahn-Teller Distortion</vt:lpstr>
      <vt:lpstr>Slide 103</vt:lpstr>
      <vt:lpstr>Slide 104</vt:lpstr>
      <vt:lpstr>Slide 105</vt:lpstr>
      <vt:lpstr>Outline</vt:lpstr>
      <vt:lpstr>Slide 107</vt:lpstr>
      <vt:lpstr>Slide 108</vt:lpstr>
      <vt:lpstr>Slide 109</vt:lpstr>
      <vt:lpstr>Slide 110</vt:lpstr>
      <vt:lpstr>Slide 111</vt:lpstr>
      <vt:lpstr>Slide 112</vt:lpstr>
      <vt:lpstr>Bioinorganic Examples</vt:lpstr>
      <vt:lpstr>Slide 114</vt:lpstr>
      <vt:lpstr>Slide 115</vt:lpstr>
      <vt:lpstr>Slide 116</vt:lpstr>
      <vt:lpstr>Slide 117</vt:lpstr>
      <vt:lpstr>Slide 118</vt:lpstr>
      <vt:lpstr>Slide 119</vt:lpstr>
      <vt:lpstr>Outline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Ferrocene</dc:title>
  <dc:creator>Vastib</dc:creator>
  <cp:lastModifiedBy>Vastib</cp:lastModifiedBy>
  <cp:revision>98</cp:revision>
  <dcterms:created xsi:type="dcterms:W3CDTF">2006-08-16T00:00:00Z</dcterms:created>
  <dcterms:modified xsi:type="dcterms:W3CDTF">2014-11-10T22:55:54Z</dcterms:modified>
</cp:coreProperties>
</file>